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_rels/notesSlide9.xml.rels" ContentType="application/vnd.openxmlformats-package.relationships+xml"/>
  <Override PartName="/ppt/notesSlides/_rels/notesSlide44.xml.rels" ContentType="application/vnd.openxmlformats-package.relationships+xml"/>
  <Override PartName="/ppt/notesSlides/_rels/notesSlide1.xml.rels" ContentType="application/vnd.openxmlformats-package.relationships+xml"/>
  <Override PartName="/ppt/notesSlides/_rels/notesSlide2.xml.rels" ContentType="application/vnd.openxmlformats-package.relationships+xml"/>
  <Override PartName="/ppt/notesSlides/_rels/notesSlide3.xml.rels" ContentType="application/vnd.openxmlformats-package.relationships+xml"/>
  <Override PartName="/ppt/notesSlides/_rels/notesSlide4.xml.rels" ContentType="application/vnd.openxmlformats-package.relationships+xml"/>
  <Override PartName="/ppt/notesSlides/_rels/notesSlide5.xml.rels" ContentType="application/vnd.openxmlformats-package.relationships+xml"/>
  <Override PartName="/ppt/notesSlides/_rels/notesSlide6.xml.rels" ContentType="application/vnd.openxmlformats-package.relationships+xml"/>
  <Override PartName="/ppt/notesSlides/_rels/notesSlide7.xml.rels" ContentType="application/vnd.openxmlformats-package.relationships+xml"/>
  <Override PartName="/ppt/notesSlides/_rels/notesSlide8.xml.rels" ContentType="application/vnd.openxmlformats-package.relationships+xml"/>
  <Override PartName="/ppt/notesSlides/_rels/notesSlide10.xml.rels" ContentType="application/vnd.openxmlformats-package.relationships+xml"/>
  <Override PartName="/ppt/notesSlides/_rels/notesSlide11.xml.rels" ContentType="application/vnd.openxmlformats-package.relationships+xml"/>
  <Override PartName="/ppt/notesSlides/_rels/notesSlide12.xml.rels" ContentType="application/vnd.openxmlformats-package.relationships+xml"/>
  <Override PartName="/ppt/notesSlides/_rels/notesSlide13.xml.rels" ContentType="application/vnd.openxmlformats-package.relationships+xml"/>
  <Override PartName="/ppt/notesSlides/_rels/notesSlide14.xml.rels" ContentType="application/vnd.openxmlformats-package.relationships+xml"/>
  <Override PartName="/ppt/notesSlides/_rels/notesSlide15.xml.rels" ContentType="application/vnd.openxmlformats-package.relationships+xml"/>
  <Override PartName="/ppt/notesSlides/_rels/notesSlide16.xml.rels" ContentType="application/vnd.openxmlformats-package.relationships+xml"/>
  <Override PartName="/ppt/notesSlides/_rels/notesSlide17.xml.rels" ContentType="application/vnd.openxmlformats-package.relationships+xml"/>
  <Override PartName="/ppt/notesSlides/_rels/notesSlide18.xml.rels" ContentType="application/vnd.openxmlformats-package.relationships+xml"/>
  <Override PartName="/ppt/notesSlides/_rels/notesSlide19.xml.rels" ContentType="application/vnd.openxmlformats-package.relationships+xml"/>
  <Override PartName="/ppt/notesSlides/_rels/notesSlide20.xml.rels" ContentType="application/vnd.openxmlformats-package.relationships+xml"/>
  <Override PartName="/ppt/notesSlides/_rels/notesSlide21.xml.rels" ContentType="application/vnd.openxmlformats-package.relationships+xml"/>
  <Override PartName="/ppt/notesSlides/_rels/notesSlide22.xml.rels" ContentType="application/vnd.openxmlformats-package.relationships+xml"/>
  <Override PartName="/ppt/notesSlides/_rels/notesSlide23.xml.rels" ContentType="application/vnd.openxmlformats-package.relationships+xml"/>
  <Override PartName="/ppt/notesSlides/_rels/notesSlide24.xml.rels" ContentType="application/vnd.openxmlformats-package.relationships+xml"/>
  <Override PartName="/ppt/notesSlides/_rels/notesSlide25.xml.rels" ContentType="application/vnd.openxmlformats-package.relationships+xml"/>
  <Override PartName="/ppt/notesSlides/_rels/notesSlide26.xml.rels" ContentType="application/vnd.openxmlformats-package.relationships+xml"/>
  <Override PartName="/ppt/notesSlides/_rels/notesSlide27.xml.rels" ContentType="application/vnd.openxmlformats-package.relationships+xml"/>
  <Override PartName="/ppt/notesSlides/_rels/notesSlide28.xml.rels" ContentType="application/vnd.openxmlformats-package.relationships+xml"/>
  <Override PartName="/ppt/notesSlides/_rels/notesSlide29.xml.rels" ContentType="application/vnd.openxmlformats-package.relationships+xml"/>
  <Override PartName="/ppt/notesSlides/_rels/notesSlide30.xml.rels" ContentType="application/vnd.openxmlformats-package.relationships+xml"/>
  <Override PartName="/ppt/notesSlides/_rels/notesSlide31.xml.rels" ContentType="application/vnd.openxmlformats-package.relationships+xml"/>
  <Override PartName="/ppt/notesSlides/_rels/notesSlide32.xml.rels" ContentType="application/vnd.openxmlformats-package.relationships+xml"/>
  <Override PartName="/ppt/notesSlides/_rels/notesSlide33.xml.rels" ContentType="application/vnd.openxmlformats-package.relationships+xml"/>
  <Override PartName="/ppt/notesSlides/_rels/notesSlide34.xml.rels" ContentType="application/vnd.openxmlformats-package.relationships+xml"/>
  <Override PartName="/ppt/notesSlides/_rels/notesSlide35.xml.rels" ContentType="application/vnd.openxmlformats-package.relationships+xml"/>
  <Override PartName="/ppt/notesSlides/_rels/notesSlide36.xml.rels" ContentType="application/vnd.openxmlformats-package.relationships+xml"/>
  <Override PartName="/ppt/notesSlides/_rels/notesSlide37.xml.rels" ContentType="application/vnd.openxmlformats-package.relationships+xml"/>
  <Override PartName="/ppt/notesSlides/_rels/notesSlide38.xml.rels" ContentType="application/vnd.openxmlformats-package.relationships+xml"/>
  <Override PartName="/ppt/notesSlides/_rels/notesSlide39.xml.rels" ContentType="application/vnd.openxmlformats-package.relationships+xml"/>
  <Override PartName="/ppt/notesSlides/_rels/notesSlide40.xml.rels" ContentType="application/vnd.openxmlformats-package.relationships+xml"/>
  <Override PartName="/ppt/notesSlides/_rels/notesSlide41.xml.rels" ContentType="application/vnd.openxmlformats-package.relationships+xml"/>
  <Override PartName="/ppt/notesSlides/_rels/notesSlide42.xml.rels" ContentType="application/vnd.openxmlformats-package.relationships+xml"/>
  <Override PartName="/ppt/notesSlides/_rels/notesSlide43.xml.rels" ContentType="application/vnd.openxmlformats-package.relationships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6.xml" ContentType="application/vnd.openxmlformats-officedocument.presentationml.slide+xml"/>
  <Override PartName="/ppt/slides/slide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22.xml" ContentType="application/vnd.openxmlformats-officedocument.presentationml.slide+xml"/>
  <Override PartName="/ppt/slides/slide6.xml" ContentType="application/vnd.openxmlformats-officedocument.presentationml.slide+xml"/>
  <Override PartName="/ppt/slides/slide23.xml" ContentType="application/vnd.openxmlformats-officedocument.presentationml.slide+xml"/>
  <Override PartName="/ppt/slides/slide7.xml" ContentType="application/vnd.openxmlformats-officedocument.presentationml.slide+xml"/>
  <Override PartName="/ppt/slides/slide24.xml" ContentType="application/vnd.openxmlformats-officedocument.presentationml.slide+xml"/>
  <Override PartName="/ppt/slides/slide8.xml" ContentType="application/vnd.openxmlformats-officedocument.presentationml.slide+xml"/>
  <Override PartName="/ppt/slides/slide25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_rels/slide26.xml.rels" ContentType="application/vnd.openxmlformats-package.relationships+xml"/>
  <Override PartName="/ppt/slides/_rels/slide9.xml.rels" ContentType="application/vnd.openxmlformats-package.relationships+xml"/>
  <Override PartName="/ppt/slides/_rels/slide35.xml.rels" ContentType="application/vnd.openxmlformats-package.relationships+xml"/>
  <Override PartName="/ppt/slides/_rels/slide1.xml.rels" ContentType="application/vnd.openxmlformats-package.relationships+xml"/>
  <Override PartName="/ppt/slides/_rels/slide22.xml.rels" ContentType="application/vnd.openxmlformats-package.relationships+xml"/>
  <Override PartName="/ppt/slides/_rels/slide36.xml.rels" ContentType="application/vnd.openxmlformats-package.relationships+xml"/>
  <Override PartName="/ppt/slides/_rels/slide2.xml.rels" ContentType="application/vnd.openxmlformats-package.relationships+xml"/>
  <Override PartName="/ppt/slides/_rels/slide20.xml.rels" ContentType="application/vnd.openxmlformats-package.relationships+xml"/>
  <Override PartName="/ppt/slides/_rels/slide3.xml.rels" ContentType="application/vnd.openxmlformats-package.relationships+xml"/>
  <Override PartName="/ppt/slides/_rels/slide37.xml.rels" ContentType="application/vnd.openxmlformats-package.relationships+xml"/>
  <Override PartName="/ppt/slides/_rels/slide21.xml.rels" ContentType="application/vnd.openxmlformats-package.relationships+xml"/>
  <Override PartName="/ppt/slides/_rels/slide4.xml.rels" ContentType="application/vnd.openxmlformats-package.relationships+xml"/>
  <Override PartName="/ppt/slides/_rels/slide38.xml.rels" ContentType="application/vnd.openxmlformats-package.relationships+xml"/>
  <Override PartName="/ppt/slides/_rels/slide5.xml.rels" ContentType="application/vnd.openxmlformats-package.relationships+xml"/>
  <Override PartName="/ppt/slides/_rels/slide39.xml.rels" ContentType="application/vnd.openxmlformats-package.relationships+xml"/>
  <Override PartName="/ppt/slides/_rels/slide23.xml.rels" ContentType="application/vnd.openxmlformats-package.relationships+xml"/>
  <Override PartName="/ppt/slides/_rels/slide6.xml.rels" ContentType="application/vnd.openxmlformats-package.relationships+xml"/>
  <Override PartName="/ppt/slides/_rels/slide24.xml.rels" ContentType="application/vnd.openxmlformats-package.relationships+xml"/>
  <Override PartName="/ppt/slides/_rels/slide7.xml.rels" ContentType="application/vnd.openxmlformats-package.relationships+xml"/>
  <Override PartName="/ppt/slides/_rels/slide25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ppt/slides/_rels/slide27.xml.rels" ContentType="application/vnd.openxmlformats-package.relationships+xml"/>
  <Override PartName="/ppt/slides/_rels/slide28.xml.rels" ContentType="application/vnd.openxmlformats-package.relationships+xml"/>
  <Override PartName="/ppt/slides/_rels/slide29.xml.rels" ContentType="application/vnd.openxmlformats-package.relationships+xml"/>
  <Override PartName="/ppt/slides/_rels/slide30.xml.rels" ContentType="application/vnd.openxmlformats-package.relationships+xml"/>
  <Override PartName="/ppt/slides/_rels/slide31.xml.rels" ContentType="application/vnd.openxmlformats-package.relationships+xml"/>
  <Override PartName="/ppt/slides/_rels/slide32.xml.rels" ContentType="application/vnd.openxmlformats-package.relationships+xml"/>
  <Override PartName="/ppt/slides/_rels/slide33.xml.rels" ContentType="application/vnd.openxmlformats-package.relationships+xml"/>
  <Override PartName="/ppt/slides/_rels/slide34.xml.rels" ContentType="application/vnd.openxmlformats-package.relationships+xml"/>
  <Override PartName="/ppt/slides/_rels/slide40.xml.rels" ContentType="application/vnd.openxmlformats-package.relationships+xml"/>
  <Override PartName="/ppt/slides/_rels/slide41.xml.rels" ContentType="application/vnd.openxmlformats-package.relationships+xml"/>
  <Override PartName="/ppt/slides/_rels/slide42.xml.rels" ContentType="application/vnd.openxmlformats-package.relationships+xml"/>
  <Override PartName="/ppt/slides/_rels/slide43.xml.rels" ContentType="application/vnd.openxmlformats-package.relationships+xml"/>
  <Override PartName="/ppt/slides/_rels/slide44.xml.rels" ContentType="application/vnd.openxmlformats-package.relationships+xml"/>
  <Override PartName="/ppt/media/image57.png" ContentType="image/png"/>
  <Override PartName="/ppt/media/image1.png" ContentType="image/png"/>
  <Override PartName="/ppt/media/image9.png" ContentType="image/png"/>
  <Override PartName="/ppt/media/image38.png" ContentType="image/png"/>
  <Override PartName="/ppt/media/image2.jpeg" ContentType="image/jpeg"/>
  <Override PartName="/ppt/media/image8.png" ContentType="image/png"/>
  <Override PartName="/ppt/media/image59.png" ContentType="image/png"/>
  <Override PartName="/ppt/media/image3.png" ContentType="image/png"/>
  <Override PartName="/ppt/media/image70.png" ContentType="image/png"/>
  <Override PartName="/ppt/media/image4.png" ContentType="image/png"/>
  <Override PartName="/ppt/media/image5.png" ContentType="image/png"/>
  <Override PartName="/ppt/media/image6.png" ContentType="image/png"/>
  <Override PartName="/ppt/media/image7.png" ContentType="image/png"/>
  <Override PartName="/ppt/media/image10.png" ContentType="image/png"/>
  <Override PartName="/ppt/media/image11.png" ContentType="image/png"/>
  <Override PartName="/ppt/media/image12.png" ContentType="image/png"/>
  <Override PartName="/ppt/media/image13.png" ContentType="image/png"/>
  <Override PartName="/ppt/media/image14.png" ContentType="image/png"/>
  <Override PartName="/ppt/media/image15.png" ContentType="image/png"/>
  <Override PartName="/ppt/media/image16.png" ContentType="image/png"/>
  <Override PartName="/ppt/media/image17.png" ContentType="image/png"/>
  <Override PartName="/ppt/media/image18.png" ContentType="image/png"/>
  <Override PartName="/ppt/media/image19.png" ContentType="image/png"/>
  <Override PartName="/ppt/media/image20.png" ContentType="image/png"/>
  <Override PartName="/ppt/media/image21.png" ContentType="image/png"/>
  <Override PartName="/ppt/media/image22.png" ContentType="image/png"/>
  <Override PartName="/ppt/media/image23.png" ContentType="image/png"/>
  <Override PartName="/ppt/media/image24.png" ContentType="image/png"/>
  <Override PartName="/ppt/media/image25.png" ContentType="image/png"/>
  <Override PartName="/ppt/media/image26.png" ContentType="image/png"/>
  <Override PartName="/ppt/media/image27.png" ContentType="image/png"/>
  <Override PartName="/ppt/media/image28.png" ContentType="image/png"/>
  <Override PartName="/ppt/media/image29.png" ContentType="image/png"/>
  <Override PartName="/ppt/media/image30.png" ContentType="image/png"/>
  <Override PartName="/ppt/media/image31.png" ContentType="image/png"/>
  <Override PartName="/ppt/media/image32.png" ContentType="image/png"/>
  <Override PartName="/ppt/media/image33.png" ContentType="image/png"/>
  <Override PartName="/ppt/media/image34.png" ContentType="image/png"/>
  <Override PartName="/ppt/media/image35.png" ContentType="image/png"/>
  <Override PartName="/ppt/media/image36.png" ContentType="image/png"/>
  <Override PartName="/ppt/media/image37.png" ContentType="image/png"/>
  <Override PartName="/ppt/media/image39.png" ContentType="image/png"/>
  <Override PartName="/ppt/media/image40.png" ContentType="image/png"/>
  <Override PartName="/ppt/media/image41.png" ContentType="image/png"/>
  <Override PartName="/ppt/media/image42.png" ContentType="image/png"/>
  <Override PartName="/ppt/media/image43.png" ContentType="image/png"/>
  <Override PartName="/ppt/media/image44.png" ContentType="image/png"/>
  <Override PartName="/ppt/media/image45.png" ContentType="image/png"/>
  <Override PartName="/ppt/media/image46.png" ContentType="image/png"/>
  <Override PartName="/ppt/media/image47.png" ContentType="image/png"/>
  <Override PartName="/ppt/media/image48.png" ContentType="image/png"/>
  <Override PartName="/ppt/media/image49.png" ContentType="image/png"/>
  <Override PartName="/ppt/media/image50.png" ContentType="image/png"/>
  <Override PartName="/ppt/media/image51.png" ContentType="image/png"/>
  <Override PartName="/ppt/media/image52.png" ContentType="image/png"/>
  <Override PartName="/ppt/media/image53.png" ContentType="image/png"/>
  <Override PartName="/ppt/media/image54.png" ContentType="image/png"/>
  <Override PartName="/ppt/media/image55.png" ContentType="image/png"/>
  <Override PartName="/ppt/media/image56.png" ContentType="image/png"/>
  <Override PartName="/ppt/media/image58.png" ContentType="image/png"/>
  <Override PartName="/ppt/media/image60.png" ContentType="image/png"/>
  <Override PartName="/ppt/media/image61.png" ContentType="image/png"/>
  <Override PartName="/ppt/media/image62.png" ContentType="image/png"/>
  <Override PartName="/ppt/media/image63.png" ContentType="image/png"/>
  <Override PartName="/ppt/media/image64.png" ContentType="image/png"/>
  <Override PartName="/ppt/media/image65.png" ContentType="image/png"/>
  <Override PartName="/ppt/media/image66.png" ContentType="image/png"/>
  <Override PartName="/ppt/media/image67.png" ContentType="image/png"/>
  <Override PartName="/ppt/media/image68.png" ContentType="image/png"/>
  <Override PartName="/ppt/media/image69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</p:sldIdLst>
  <p:sldSz cx="12192000" cy="6858000"/>
  <p:notesSz cx="6805612" cy="9939337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slide" Target="slides/slide19.xml"/><Relationship Id="rId24" Type="http://schemas.openxmlformats.org/officeDocument/2006/relationships/slide" Target="slides/slide20.xml"/><Relationship Id="rId25" Type="http://schemas.openxmlformats.org/officeDocument/2006/relationships/slide" Target="slides/slide21.xml"/><Relationship Id="rId26" Type="http://schemas.openxmlformats.org/officeDocument/2006/relationships/slide" Target="slides/slide22.xml"/><Relationship Id="rId27" Type="http://schemas.openxmlformats.org/officeDocument/2006/relationships/slide" Target="slides/slide23.xml"/><Relationship Id="rId28" Type="http://schemas.openxmlformats.org/officeDocument/2006/relationships/slide" Target="slides/slide24.xml"/><Relationship Id="rId29" Type="http://schemas.openxmlformats.org/officeDocument/2006/relationships/slide" Target="slides/slide25.xml"/><Relationship Id="rId30" Type="http://schemas.openxmlformats.org/officeDocument/2006/relationships/slide" Target="slides/slide26.xml"/><Relationship Id="rId31" Type="http://schemas.openxmlformats.org/officeDocument/2006/relationships/slide" Target="slides/slide27.xml"/><Relationship Id="rId32" Type="http://schemas.openxmlformats.org/officeDocument/2006/relationships/slide" Target="slides/slide28.xml"/><Relationship Id="rId33" Type="http://schemas.openxmlformats.org/officeDocument/2006/relationships/slide" Target="slides/slide29.xml"/><Relationship Id="rId34" Type="http://schemas.openxmlformats.org/officeDocument/2006/relationships/slide" Target="slides/slide30.xml"/><Relationship Id="rId35" Type="http://schemas.openxmlformats.org/officeDocument/2006/relationships/slide" Target="slides/slide31.xml"/><Relationship Id="rId36" Type="http://schemas.openxmlformats.org/officeDocument/2006/relationships/slide" Target="slides/slide32.xml"/><Relationship Id="rId37" Type="http://schemas.openxmlformats.org/officeDocument/2006/relationships/slide" Target="slides/slide33.xml"/><Relationship Id="rId38" Type="http://schemas.openxmlformats.org/officeDocument/2006/relationships/slide" Target="slides/slide34.xml"/><Relationship Id="rId39" Type="http://schemas.openxmlformats.org/officeDocument/2006/relationships/slide" Target="slides/slide35.xml"/><Relationship Id="rId40" Type="http://schemas.openxmlformats.org/officeDocument/2006/relationships/slide" Target="slides/slide36.xml"/><Relationship Id="rId41" Type="http://schemas.openxmlformats.org/officeDocument/2006/relationships/slide" Target="slides/slide37.xml"/><Relationship Id="rId42" Type="http://schemas.openxmlformats.org/officeDocument/2006/relationships/slide" Target="slides/slide38.xml"/><Relationship Id="rId43" Type="http://schemas.openxmlformats.org/officeDocument/2006/relationships/slide" Target="slides/slide39.xml"/><Relationship Id="rId44" Type="http://schemas.openxmlformats.org/officeDocument/2006/relationships/slide" Target="slides/slide40.xml"/><Relationship Id="rId45" Type="http://schemas.openxmlformats.org/officeDocument/2006/relationships/slide" Target="slides/slide41.xml"/><Relationship Id="rId46" Type="http://schemas.openxmlformats.org/officeDocument/2006/relationships/slide" Target="slides/slide42.xml"/><Relationship Id="rId47" Type="http://schemas.openxmlformats.org/officeDocument/2006/relationships/slide" Target="slides/slide43.xml"/><Relationship Id="rId48" Type="http://schemas.openxmlformats.org/officeDocument/2006/relationships/slide" Target="slides/slide44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3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1900" spc="-1" strike="noStrike">
                <a:solidFill>
                  <a:srgbClr val="000000"/>
                </a:solidFill>
                <a:latin typeface="Calibri"/>
              </a:rPr>
              <a:t>Для перемещения страницы щёлкните мышью</a:t>
            </a:r>
            <a:endParaRPr b="0" lang="ru-RU" sz="19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ru-RU" sz="2000" spc="-1" strike="noStrike">
                <a:latin typeface="Arial"/>
              </a:rPr>
              <a:t>Для правки формата примечаний щёлкните мышью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ru-RU" sz="1400" spc="-1" strike="noStrike">
                <a:latin typeface="Times New Roman"/>
              </a:rPr>
              <a:t>&lt;верхний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r>
              <a:rPr b="0" lang="ru-RU" sz="1400" spc="-1" strike="noStrike">
                <a:latin typeface="Times New Roman"/>
              </a:rPr>
              <a:t>&lt;дата/время&gt;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86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r>
              <a:rPr b="0" lang="ru-RU" sz="1400" spc="-1" strike="noStrike">
                <a:latin typeface="Times New Roman"/>
              </a:rPr>
              <a:t>&lt;нижний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87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pPr algn="r"/>
            <a:fld id="{0F75DBBC-E782-4899-A164-2EC36CBFF572}" type="slidenum">
              <a:rPr b="0" lang="ru-RU" sz="1400" spc="-1" strike="noStrike">
                <a:latin typeface="Times New Roman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_rels/notesSlide2.xml.rels><?xml version="1.0" encoding="UTF-8"?>
<Relationships xmlns="http://schemas.openxmlformats.org/package/2006/relationships"><Relationship Id="rId1" Type="http://schemas.openxmlformats.org/officeDocument/2006/relationships/slide" Target="../slides/slide2.xml"/><Relationship Id="rId2" Type="http://schemas.openxmlformats.org/officeDocument/2006/relationships/notesMaster" Target="../notesMasters/notesMaster1.xml"/>
</Relationships>
</file>

<file path=ppt/notesSlides/_rels/notesSlide3.xml.rels><?xml version="1.0" encoding="UTF-8"?>
<Relationships xmlns="http://schemas.openxmlformats.org/package/2006/relationships"><Relationship Id="rId1" Type="http://schemas.openxmlformats.org/officeDocument/2006/relationships/slide" Target="../slides/slide3.xml"/><Relationship Id="rId2" Type="http://schemas.openxmlformats.org/officeDocument/2006/relationships/notesMaster" Target="../notesMasters/notesMaster1.xml"/>
</Relationships>
</file>

<file path=ppt/notesSlides/_rels/notesSlide4.xml.rels><?xml version="1.0" encoding="UTF-8"?>
<Relationships xmlns="http://schemas.openxmlformats.org/package/2006/relationships"><Relationship Id="rId1" Type="http://schemas.openxmlformats.org/officeDocument/2006/relationships/slide" Target="../slides/slide4.xml"/><Relationship Id="rId2" Type="http://schemas.openxmlformats.org/officeDocument/2006/relationships/notesMaster" Target="../notesMasters/notesMaster1.xml"/>
</Relationships>
</file>

<file path=ppt/notesSlides/_rels/notesSlide5.xml.rels><?xml version="1.0" encoding="UTF-8"?>
<Relationships xmlns="http://schemas.openxmlformats.org/package/2006/relationships"><Relationship Id="rId1" Type="http://schemas.openxmlformats.org/officeDocument/2006/relationships/slide" Target="../slides/slide5.xml"/><Relationship Id="rId2" Type="http://schemas.openxmlformats.org/officeDocument/2006/relationships/notesMaster" Target="../notesMasters/notesMaster1.xml"/>
</Relationships>
</file>

<file path=ppt/notesSlides/_rels/notesSlide6.xml.rels><?xml version="1.0" encoding="UTF-8"?>
<Relationships xmlns="http://schemas.openxmlformats.org/package/2006/relationships"><Relationship Id="rId1" Type="http://schemas.openxmlformats.org/officeDocument/2006/relationships/slide" Target="../slides/slide6.xml"/><Relationship Id="rId2" Type="http://schemas.openxmlformats.org/officeDocument/2006/relationships/notesMaster" Target="../notesMasters/notesMaster1.xml"/>
</Relationships>
</file>

<file path=ppt/notesSlides/_rels/notesSlide7.xml.rels><?xml version="1.0" encoding="UTF-8"?>
<Relationships xmlns="http://schemas.openxmlformats.org/package/2006/relationships"><Relationship Id="rId1" Type="http://schemas.openxmlformats.org/officeDocument/2006/relationships/slide" Target="../slides/slide7.xml"/><Relationship Id="rId2" Type="http://schemas.openxmlformats.org/officeDocument/2006/relationships/notesMaster" Target="../notesMasters/notesMaster1.xml"/>
</Relationships>
</file>

<file path=ppt/notesSlides/_rels/notesSlide8.xml.rels><?xml version="1.0" encoding="UTF-8"?>
<Relationships xmlns="http://schemas.openxmlformats.org/package/2006/relationships"><Relationship Id="rId1" Type="http://schemas.openxmlformats.org/officeDocument/2006/relationships/slide" Target="../slides/slide8.xml"/><Relationship Id="rId2" Type="http://schemas.openxmlformats.org/officeDocument/2006/relationships/notesMaster" Target="../notesMasters/notesMaster1.xml"/>
</Relationships>
</file>

<file path=ppt/notesSlides/_rels/notesSlide9.xml.rels><?xml version="1.0" encoding="UTF-8"?>
<Relationships xmlns="http://schemas.openxmlformats.org/package/2006/relationships"><Relationship Id="rId1" Type="http://schemas.openxmlformats.org/officeDocument/2006/relationships/slide" Target="../slides/slide9.xml"/><Relationship Id="rId2" Type="http://schemas.openxmlformats.org/officeDocument/2006/relationships/notesMaster" Target="../notesMasters/notesMaster1.xml"/>
</Relationships>
</file>

<file path=ppt/notesSlides/_rels/notesSlide10.xml.rels><?xml version="1.0" encoding="UTF-8"?>
<Relationships xmlns="http://schemas.openxmlformats.org/package/2006/relationships"><Relationship Id="rId1" Type="http://schemas.openxmlformats.org/officeDocument/2006/relationships/slide" Target="../slides/slide10.xml"/><Relationship Id="rId2" Type="http://schemas.openxmlformats.org/officeDocument/2006/relationships/notesMaster" Target="../notesMasters/notesMaster1.xml"/>
</Relationships>
</file>

<file path=ppt/notesSlides/_rels/notesSlide11.xml.rels><?xml version="1.0" encoding="UTF-8"?>
<Relationships xmlns="http://schemas.openxmlformats.org/package/2006/relationships"><Relationship Id="rId1" Type="http://schemas.openxmlformats.org/officeDocument/2006/relationships/slide" Target="../slides/slide11.xml"/><Relationship Id="rId2" Type="http://schemas.openxmlformats.org/officeDocument/2006/relationships/notesMaster" Target="../notesMasters/notesMaster1.xml"/>
</Relationships>
</file>

<file path=ppt/notesSlides/_rels/notesSlide12.xml.rels><?xml version="1.0" encoding="UTF-8"?>
<Relationships xmlns="http://schemas.openxmlformats.org/package/2006/relationships"><Relationship Id="rId1" Type="http://schemas.openxmlformats.org/officeDocument/2006/relationships/slide" Target="../slides/slide12.xml"/><Relationship Id="rId2" Type="http://schemas.openxmlformats.org/officeDocument/2006/relationships/notesMaster" Target="../notesMasters/notesMaster1.xml"/>
</Relationships>
</file>

<file path=ppt/notesSlides/_rels/notesSlide13.xml.rels><?xml version="1.0" encoding="UTF-8"?>
<Relationships xmlns="http://schemas.openxmlformats.org/package/2006/relationships"><Relationship Id="rId1" Type="http://schemas.openxmlformats.org/officeDocument/2006/relationships/slide" Target="../slides/slide13.xml"/><Relationship Id="rId2" Type="http://schemas.openxmlformats.org/officeDocument/2006/relationships/notesMaster" Target="../notesMasters/notesMaster1.xml"/>
</Relationships>
</file>

<file path=ppt/notesSlides/_rels/notesSlide14.xml.rels><?xml version="1.0" encoding="UTF-8"?>
<Relationships xmlns="http://schemas.openxmlformats.org/package/2006/relationships"><Relationship Id="rId1" Type="http://schemas.openxmlformats.org/officeDocument/2006/relationships/slide" Target="../slides/slide14.xml"/><Relationship Id="rId2" Type="http://schemas.openxmlformats.org/officeDocument/2006/relationships/notesMaster" Target="../notesMasters/notesMaster1.xml"/>
</Relationships>
</file>

<file path=ppt/notesSlides/_rels/notesSlide15.xml.rels><?xml version="1.0" encoding="UTF-8"?>
<Relationships xmlns="http://schemas.openxmlformats.org/package/2006/relationships"><Relationship Id="rId1" Type="http://schemas.openxmlformats.org/officeDocument/2006/relationships/slide" Target="../slides/slide15.xml"/><Relationship Id="rId2" Type="http://schemas.openxmlformats.org/officeDocument/2006/relationships/notesMaster" Target="../notesMasters/notesMaster1.xml"/>
</Relationships>
</file>

<file path=ppt/notesSlides/_rels/notesSlide16.xml.rels><?xml version="1.0" encoding="UTF-8"?>
<Relationships xmlns="http://schemas.openxmlformats.org/package/2006/relationships"><Relationship Id="rId1" Type="http://schemas.openxmlformats.org/officeDocument/2006/relationships/slide" Target="../slides/slide16.xml"/><Relationship Id="rId2" Type="http://schemas.openxmlformats.org/officeDocument/2006/relationships/notesMaster" Target="../notesMasters/notesMaster1.xml"/>
</Relationships>
</file>

<file path=ppt/notesSlides/_rels/notesSlide17.xml.rels><?xml version="1.0" encoding="UTF-8"?>
<Relationships xmlns="http://schemas.openxmlformats.org/package/2006/relationships"><Relationship Id="rId1" Type="http://schemas.openxmlformats.org/officeDocument/2006/relationships/slide" Target="../slides/slide17.xml"/><Relationship Id="rId2" Type="http://schemas.openxmlformats.org/officeDocument/2006/relationships/notesMaster" Target="../notesMasters/notesMaster1.xml"/>
</Relationships>
</file>

<file path=ppt/notesSlides/_rels/notesSlide18.xml.rels><?xml version="1.0" encoding="UTF-8"?>
<Relationships xmlns="http://schemas.openxmlformats.org/package/2006/relationships"><Relationship Id="rId1" Type="http://schemas.openxmlformats.org/officeDocument/2006/relationships/slide" Target="../slides/slide18.xml"/><Relationship Id="rId2" Type="http://schemas.openxmlformats.org/officeDocument/2006/relationships/notesMaster" Target="../notesMasters/notesMaster1.xml"/>
</Relationships>
</file>

<file path=ppt/notesSlides/_rels/notesSlide19.xml.rels><?xml version="1.0" encoding="UTF-8"?>
<Relationships xmlns="http://schemas.openxmlformats.org/package/2006/relationships"><Relationship Id="rId1" Type="http://schemas.openxmlformats.org/officeDocument/2006/relationships/slide" Target="../slides/slide19.xml"/><Relationship Id="rId2" Type="http://schemas.openxmlformats.org/officeDocument/2006/relationships/notesMaster" Target="../notesMasters/notesMaster1.xml"/>
</Relationships>
</file>

<file path=ppt/notesSlides/_rels/notesSlide20.xml.rels><?xml version="1.0" encoding="UTF-8"?>
<Relationships xmlns="http://schemas.openxmlformats.org/package/2006/relationships"><Relationship Id="rId1" Type="http://schemas.openxmlformats.org/officeDocument/2006/relationships/slide" Target="../slides/slide20.xml"/><Relationship Id="rId2" Type="http://schemas.openxmlformats.org/officeDocument/2006/relationships/notesMaster" Target="../notesMasters/notesMaster1.xml"/>
</Relationships>
</file>

<file path=ppt/notesSlides/_rels/notesSlide21.xml.rels><?xml version="1.0" encoding="UTF-8"?>
<Relationships xmlns="http://schemas.openxmlformats.org/package/2006/relationships"><Relationship Id="rId1" Type="http://schemas.openxmlformats.org/officeDocument/2006/relationships/slide" Target="../slides/slide21.xml"/><Relationship Id="rId2" Type="http://schemas.openxmlformats.org/officeDocument/2006/relationships/notesMaster" Target="../notesMasters/notesMaster1.xml"/>
</Relationships>
</file>

<file path=ppt/notesSlides/_rels/notesSlide22.xml.rels><?xml version="1.0" encoding="UTF-8"?>
<Relationships xmlns="http://schemas.openxmlformats.org/package/2006/relationships"><Relationship Id="rId1" Type="http://schemas.openxmlformats.org/officeDocument/2006/relationships/slide" Target="../slides/slide22.xml"/><Relationship Id="rId2" Type="http://schemas.openxmlformats.org/officeDocument/2006/relationships/notesMaster" Target="../notesMasters/notesMaster1.xml"/>
</Relationships>
</file>

<file path=ppt/notesSlides/_rels/notesSlide23.xml.rels><?xml version="1.0" encoding="UTF-8"?>
<Relationships xmlns="http://schemas.openxmlformats.org/package/2006/relationships"><Relationship Id="rId1" Type="http://schemas.openxmlformats.org/officeDocument/2006/relationships/slide" Target="../slides/slide23.xml"/><Relationship Id="rId2" Type="http://schemas.openxmlformats.org/officeDocument/2006/relationships/notesMaster" Target="../notesMasters/notesMaster1.xml"/>
</Relationships>
</file>

<file path=ppt/notesSlides/_rels/notesSlide24.xml.rels><?xml version="1.0" encoding="UTF-8"?>
<Relationships xmlns="http://schemas.openxmlformats.org/package/2006/relationships"><Relationship Id="rId1" Type="http://schemas.openxmlformats.org/officeDocument/2006/relationships/slide" Target="../slides/slide24.xml"/><Relationship Id="rId2" Type="http://schemas.openxmlformats.org/officeDocument/2006/relationships/notesMaster" Target="../notesMasters/notesMaster1.xml"/>
</Relationships>
</file>

<file path=ppt/notesSlides/_rels/notesSlide25.xml.rels><?xml version="1.0" encoding="UTF-8"?>
<Relationships xmlns="http://schemas.openxmlformats.org/package/2006/relationships"><Relationship Id="rId1" Type="http://schemas.openxmlformats.org/officeDocument/2006/relationships/slide" Target="../slides/slide25.xml"/><Relationship Id="rId2" Type="http://schemas.openxmlformats.org/officeDocument/2006/relationships/notesMaster" Target="../notesMasters/notesMaster1.xml"/>
</Relationships>
</file>

<file path=ppt/notesSlides/_rels/notesSlide26.xml.rels><?xml version="1.0" encoding="UTF-8"?>
<Relationships xmlns="http://schemas.openxmlformats.org/package/2006/relationships"><Relationship Id="rId1" Type="http://schemas.openxmlformats.org/officeDocument/2006/relationships/slide" Target="../slides/slide26.xml"/><Relationship Id="rId2" Type="http://schemas.openxmlformats.org/officeDocument/2006/relationships/notesMaster" Target="../notesMasters/notesMaster1.xml"/>
</Relationships>
</file>

<file path=ppt/notesSlides/_rels/notesSlide27.xml.rels><?xml version="1.0" encoding="UTF-8"?>
<Relationships xmlns="http://schemas.openxmlformats.org/package/2006/relationships"><Relationship Id="rId1" Type="http://schemas.openxmlformats.org/officeDocument/2006/relationships/slide" Target="../slides/slide27.xml"/><Relationship Id="rId2" Type="http://schemas.openxmlformats.org/officeDocument/2006/relationships/notesMaster" Target="../notesMasters/notesMaster1.xml"/>
</Relationships>
</file>

<file path=ppt/notesSlides/_rels/notesSlide28.xml.rels><?xml version="1.0" encoding="UTF-8"?>
<Relationships xmlns="http://schemas.openxmlformats.org/package/2006/relationships"><Relationship Id="rId1" Type="http://schemas.openxmlformats.org/officeDocument/2006/relationships/slide" Target="../slides/slide28.xml"/><Relationship Id="rId2" Type="http://schemas.openxmlformats.org/officeDocument/2006/relationships/notesMaster" Target="../notesMasters/notesMaster1.xml"/>
</Relationships>
</file>

<file path=ppt/notesSlides/_rels/notesSlide29.xml.rels><?xml version="1.0" encoding="UTF-8"?>
<Relationships xmlns="http://schemas.openxmlformats.org/package/2006/relationships"><Relationship Id="rId1" Type="http://schemas.openxmlformats.org/officeDocument/2006/relationships/slide" Target="../slides/slide29.xml"/><Relationship Id="rId2" Type="http://schemas.openxmlformats.org/officeDocument/2006/relationships/notesMaster" Target="../notesMasters/notesMaster1.xml"/>
</Relationships>
</file>

<file path=ppt/notesSlides/_rels/notesSlide30.xml.rels><?xml version="1.0" encoding="UTF-8"?>
<Relationships xmlns="http://schemas.openxmlformats.org/package/2006/relationships"><Relationship Id="rId1" Type="http://schemas.openxmlformats.org/officeDocument/2006/relationships/slide" Target="../slides/slide30.xml"/><Relationship Id="rId2" Type="http://schemas.openxmlformats.org/officeDocument/2006/relationships/notesMaster" Target="../notesMasters/notesMaster1.xml"/>
</Relationships>
</file>

<file path=ppt/notesSlides/_rels/notesSlide31.xml.rels><?xml version="1.0" encoding="UTF-8"?>
<Relationships xmlns="http://schemas.openxmlformats.org/package/2006/relationships"><Relationship Id="rId1" Type="http://schemas.openxmlformats.org/officeDocument/2006/relationships/slide" Target="../slides/slide31.xml"/><Relationship Id="rId2" Type="http://schemas.openxmlformats.org/officeDocument/2006/relationships/notesMaster" Target="../notesMasters/notesMaster1.xml"/>
</Relationships>
</file>

<file path=ppt/notesSlides/_rels/notesSlide32.xml.rels><?xml version="1.0" encoding="UTF-8"?>
<Relationships xmlns="http://schemas.openxmlformats.org/package/2006/relationships"><Relationship Id="rId1" Type="http://schemas.openxmlformats.org/officeDocument/2006/relationships/slide" Target="../slides/slide32.xml"/><Relationship Id="rId2" Type="http://schemas.openxmlformats.org/officeDocument/2006/relationships/notesMaster" Target="../notesMasters/notesMaster1.xml"/>
</Relationships>
</file>

<file path=ppt/notesSlides/_rels/notesSlide33.xml.rels><?xml version="1.0" encoding="UTF-8"?>
<Relationships xmlns="http://schemas.openxmlformats.org/package/2006/relationships"><Relationship Id="rId1" Type="http://schemas.openxmlformats.org/officeDocument/2006/relationships/slide" Target="../slides/slide33.xml"/><Relationship Id="rId2" Type="http://schemas.openxmlformats.org/officeDocument/2006/relationships/notesMaster" Target="../notesMasters/notesMaster1.xml"/>
</Relationships>
</file>

<file path=ppt/notesSlides/_rels/notesSlide34.xml.rels><?xml version="1.0" encoding="UTF-8"?>
<Relationships xmlns="http://schemas.openxmlformats.org/package/2006/relationships"><Relationship Id="rId1" Type="http://schemas.openxmlformats.org/officeDocument/2006/relationships/slide" Target="../slides/slide34.xml"/><Relationship Id="rId2" Type="http://schemas.openxmlformats.org/officeDocument/2006/relationships/notesMaster" Target="../notesMasters/notesMaster1.xml"/>
</Relationships>
</file>

<file path=ppt/notesSlides/_rels/notesSlide35.xml.rels><?xml version="1.0" encoding="UTF-8"?>
<Relationships xmlns="http://schemas.openxmlformats.org/package/2006/relationships"><Relationship Id="rId1" Type="http://schemas.openxmlformats.org/officeDocument/2006/relationships/slide" Target="../slides/slide35.xml"/><Relationship Id="rId2" Type="http://schemas.openxmlformats.org/officeDocument/2006/relationships/notesMaster" Target="../notesMasters/notesMaster1.xml"/>
</Relationships>
</file>

<file path=ppt/notesSlides/_rels/notesSlide36.xml.rels><?xml version="1.0" encoding="UTF-8"?>
<Relationships xmlns="http://schemas.openxmlformats.org/package/2006/relationships"><Relationship Id="rId1" Type="http://schemas.openxmlformats.org/officeDocument/2006/relationships/slide" Target="../slides/slide36.xml"/><Relationship Id="rId2" Type="http://schemas.openxmlformats.org/officeDocument/2006/relationships/notesMaster" Target="../notesMasters/notesMaster1.xml"/>
</Relationships>
</file>

<file path=ppt/notesSlides/_rels/notesSlide37.xml.rels><?xml version="1.0" encoding="UTF-8"?>
<Relationships xmlns="http://schemas.openxmlformats.org/package/2006/relationships"><Relationship Id="rId1" Type="http://schemas.openxmlformats.org/officeDocument/2006/relationships/slide" Target="../slides/slide37.xml"/><Relationship Id="rId2" Type="http://schemas.openxmlformats.org/officeDocument/2006/relationships/notesMaster" Target="../notesMasters/notesMaster1.xml"/>
</Relationships>
</file>

<file path=ppt/notesSlides/_rels/notesSlide38.xml.rels><?xml version="1.0" encoding="UTF-8"?>
<Relationships xmlns="http://schemas.openxmlformats.org/package/2006/relationships"><Relationship Id="rId1" Type="http://schemas.openxmlformats.org/officeDocument/2006/relationships/slide" Target="../slides/slide38.xml"/><Relationship Id="rId2" Type="http://schemas.openxmlformats.org/officeDocument/2006/relationships/notesMaster" Target="../notesMasters/notesMaster1.xml"/>
</Relationships>
</file>

<file path=ppt/notesSlides/_rels/notesSlide39.xml.rels><?xml version="1.0" encoding="UTF-8"?>
<Relationships xmlns="http://schemas.openxmlformats.org/package/2006/relationships"><Relationship Id="rId1" Type="http://schemas.openxmlformats.org/officeDocument/2006/relationships/slide" Target="../slides/slide39.xml"/><Relationship Id="rId2" Type="http://schemas.openxmlformats.org/officeDocument/2006/relationships/notesMaster" Target="../notesMasters/notesMaster1.xml"/>
</Relationships>
</file>

<file path=ppt/notesSlides/_rels/notesSlide40.xml.rels><?xml version="1.0" encoding="UTF-8"?>
<Relationships xmlns="http://schemas.openxmlformats.org/package/2006/relationships"><Relationship Id="rId1" Type="http://schemas.openxmlformats.org/officeDocument/2006/relationships/slide" Target="../slides/slide40.xml"/><Relationship Id="rId2" Type="http://schemas.openxmlformats.org/officeDocument/2006/relationships/notesMaster" Target="../notesMasters/notesMaster1.xml"/>
</Relationships>
</file>

<file path=ppt/notesSlides/_rels/notesSlide41.xml.rels><?xml version="1.0" encoding="UTF-8"?>
<Relationships xmlns="http://schemas.openxmlformats.org/package/2006/relationships"><Relationship Id="rId1" Type="http://schemas.openxmlformats.org/officeDocument/2006/relationships/slide" Target="../slides/slide41.xml"/><Relationship Id="rId2" Type="http://schemas.openxmlformats.org/officeDocument/2006/relationships/notesMaster" Target="../notesMasters/notesMaster1.xml"/>
</Relationships>
</file>

<file path=ppt/notesSlides/_rels/notesSlide42.xml.rels><?xml version="1.0" encoding="UTF-8"?>
<Relationships xmlns="http://schemas.openxmlformats.org/package/2006/relationships"><Relationship Id="rId1" Type="http://schemas.openxmlformats.org/officeDocument/2006/relationships/slide" Target="../slides/slide42.xml"/><Relationship Id="rId2" Type="http://schemas.openxmlformats.org/officeDocument/2006/relationships/notesMaster" Target="../notesMasters/notesMaster1.xml"/>
</Relationships>
</file>

<file path=ppt/notesSlides/_rels/notesSlide43.xml.rels><?xml version="1.0" encoding="UTF-8"?>
<Relationships xmlns="http://schemas.openxmlformats.org/package/2006/relationships"><Relationship Id="rId1" Type="http://schemas.openxmlformats.org/officeDocument/2006/relationships/slide" Target="../slides/slide43.xml"/><Relationship Id="rId2" Type="http://schemas.openxmlformats.org/officeDocument/2006/relationships/notesMaster" Target="../notesMasters/notesMaster1.xml"/>
</Relationships>
</file>

<file path=ppt/notesSlides/_rels/notesSlide44.xml.rels><?xml version="1.0" encoding="UTF-8"?>
<Relationships xmlns="http://schemas.openxmlformats.org/package/2006/relationships"><Relationship Id="rId1" Type="http://schemas.openxmlformats.org/officeDocument/2006/relationships/slide" Target="../slides/slide44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0" name="PlaceHolder 1"/>
          <p:cNvSpPr>
            <a:spLocks noGrp="1"/>
          </p:cNvSpPr>
          <p:nvPr>
            <p:ph type="sldImg"/>
          </p:nvPr>
        </p:nvSpPr>
        <p:spPr>
          <a:xfrm>
            <a:off x="420840" y="1241280"/>
            <a:ext cx="5963760" cy="3355560"/>
          </a:xfrm>
          <a:prstGeom prst="rect">
            <a:avLst/>
          </a:prstGeom>
        </p:spPr>
      </p:sp>
      <p:sp>
        <p:nvSpPr>
          <p:cNvPr id="741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rm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742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6A571BD6-742E-41F9-A6DC-C7EAA0838DD0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3" name="PlaceHolder 1"/>
          <p:cNvSpPr>
            <a:spLocks noGrp="1"/>
          </p:cNvSpPr>
          <p:nvPr>
            <p:ph type="sldImg"/>
          </p:nvPr>
        </p:nvSpPr>
        <p:spPr>
          <a:xfrm>
            <a:off x="420840" y="1241280"/>
            <a:ext cx="5963760" cy="3355560"/>
          </a:xfrm>
          <a:prstGeom prst="rect">
            <a:avLst/>
          </a:prstGeom>
        </p:spPr>
      </p:sp>
      <p:sp>
        <p:nvSpPr>
          <p:cNvPr id="744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745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E41ABF37-1F6C-4E4C-BBC3-6C4F003B4604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6" name="PlaceHolder 1"/>
          <p:cNvSpPr>
            <a:spLocks noGrp="1"/>
          </p:cNvSpPr>
          <p:nvPr>
            <p:ph type="sldImg"/>
          </p:nvPr>
        </p:nvSpPr>
        <p:spPr>
          <a:xfrm>
            <a:off x="420840" y="1241280"/>
            <a:ext cx="5963760" cy="3355560"/>
          </a:xfrm>
          <a:prstGeom prst="rect">
            <a:avLst/>
          </a:prstGeom>
        </p:spPr>
      </p:sp>
      <p:sp>
        <p:nvSpPr>
          <p:cNvPr id="747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748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C15342FE-1BA4-448C-BAAB-6C2966530105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9" name="PlaceHolder 1"/>
          <p:cNvSpPr>
            <a:spLocks noGrp="1"/>
          </p:cNvSpPr>
          <p:nvPr>
            <p:ph type="sldImg"/>
          </p:nvPr>
        </p:nvSpPr>
        <p:spPr>
          <a:xfrm>
            <a:off x="420840" y="1241280"/>
            <a:ext cx="5963760" cy="3355560"/>
          </a:xfrm>
          <a:prstGeom prst="rect">
            <a:avLst/>
          </a:prstGeom>
        </p:spPr>
      </p:sp>
      <p:sp>
        <p:nvSpPr>
          <p:cNvPr id="750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751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53867B84-F566-47F4-90BD-5AFB7011BC0A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2" name="PlaceHolder 1"/>
          <p:cNvSpPr>
            <a:spLocks noGrp="1"/>
          </p:cNvSpPr>
          <p:nvPr>
            <p:ph type="sldImg"/>
          </p:nvPr>
        </p:nvSpPr>
        <p:spPr>
          <a:xfrm>
            <a:off x="420840" y="1241280"/>
            <a:ext cx="5963760" cy="3355560"/>
          </a:xfrm>
          <a:prstGeom prst="rect">
            <a:avLst/>
          </a:prstGeom>
        </p:spPr>
      </p:sp>
      <p:sp>
        <p:nvSpPr>
          <p:cNvPr id="753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754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A5CA03EB-21A5-4402-B835-911C73B7B06E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PlaceHolder 1"/>
          <p:cNvSpPr>
            <a:spLocks noGrp="1"/>
          </p:cNvSpPr>
          <p:nvPr>
            <p:ph type="sldImg"/>
          </p:nvPr>
        </p:nvSpPr>
        <p:spPr>
          <a:xfrm>
            <a:off x="420840" y="1241280"/>
            <a:ext cx="5963760" cy="3355560"/>
          </a:xfrm>
          <a:prstGeom prst="rect">
            <a:avLst/>
          </a:prstGeom>
        </p:spPr>
      </p:sp>
      <p:sp>
        <p:nvSpPr>
          <p:cNvPr id="756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757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41ED9421-0909-4047-9FD4-F9D15D1EADDE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8" name="PlaceHolder 1"/>
          <p:cNvSpPr>
            <a:spLocks noGrp="1"/>
          </p:cNvSpPr>
          <p:nvPr>
            <p:ph type="sldImg"/>
          </p:nvPr>
        </p:nvSpPr>
        <p:spPr>
          <a:xfrm>
            <a:off x="420840" y="1241280"/>
            <a:ext cx="5963760" cy="3355560"/>
          </a:xfrm>
          <a:prstGeom prst="rect">
            <a:avLst/>
          </a:prstGeom>
        </p:spPr>
      </p:sp>
      <p:sp>
        <p:nvSpPr>
          <p:cNvPr id="759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760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654FB5D9-4618-4937-8081-2E68DAB5E764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1" name="PlaceHolder 1"/>
          <p:cNvSpPr>
            <a:spLocks noGrp="1"/>
          </p:cNvSpPr>
          <p:nvPr>
            <p:ph type="sldImg"/>
          </p:nvPr>
        </p:nvSpPr>
        <p:spPr>
          <a:xfrm>
            <a:off x="420840" y="1241280"/>
            <a:ext cx="5963760" cy="3355560"/>
          </a:xfrm>
          <a:prstGeom prst="rect">
            <a:avLst/>
          </a:prstGeom>
        </p:spPr>
      </p:sp>
      <p:sp>
        <p:nvSpPr>
          <p:cNvPr id="762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763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DA538C20-1BD9-4665-A364-CB23C67EBFCE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4" name="PlaceHolder 1"/>
          <p:cNvSpPr>
            <a:spLocks noGrp="1"/>
          </p:cNvSpPr>
          <p:nvPr>
            <p:ph type="sldImg"/>
          </p:nvPr>
        </p:nvSpPr>
        <p:spPr>
          <a:xfrm>
            <a:off x="420840" y="1241280"/>
            <a:ext cx="5963760" cy="3355560"/>
          </a:xfrm>
          <a:prstGeom prst="rect">
            <a:avLst/>
          </a:prstGeom>
        </p:spPr>
      </p:sp>
      <p:sp>
        <p:nvSpPr>
          <p:cNvPr id="765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766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CC441486-9ADF-4B9D-8C3F-9B81D54BAE12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7" name="PlaceHolder 1"/>
          <p:cNvSpPr>
            <a:spLocks noGrp="1"/>
          </p:cNvSpPr>
          <p:nvPr>
            <p:ph type="sldImg"/>
          </p:nvPr>
        </p:nvSpPr>
        <p:spPr>
          <a:xfrm>
            <a:off x="420840" y="1241280"/>
            <a:ext cx="5963760" cy="3355560"/>
          </a:xfrm>
          <a:prstGeom prst="rect">
            <a:avLst/>
          </a:prstGeom>
        </p:spPr>
      </p:sp>
      <p:sp>
        <p:nvSpPr>
          <p:cNvPr id="768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769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A19AE317-4584-473A-ACB5-2296FA3AE738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0" name="PlaceHolder 1"/>
          <p:cNvSpPr>
            <a:spLocks noGrp="1"/>
          </p:cNvSpPr>
          <p:nvPr>
            <p:ph type="sldImg"/>
          </p:nvPr>
        </p:nvSpPr>
        <p:spPr>
          <a:xfrm>
            <a:off x="2881440" y="857160"/>
            <a:ext cx="4107960" cy="2311200"/>
          </a:xfrm>
          <a:prstGeom prst="rect">
            <a:avLst/>
          </a:prstGeom>
        </p:spPr>
      </p:sp>
      <p:sp>
        <p:nvSpPr>
          <p:cNvPr id="771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772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97D5126E-2810-4C4E-A7EB-0FF684C18D3C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3" name="PlaceHolder 1"/>
          <p:cNvSpPr>
            <a:spLocks noGrp="1"/>
          </p:cNvSpPr>
          <p:nvPr>
            <p:ph type="sldImg"/>
          </p:nvPr>
        </p:nvSpPr>
        <p:spPr>
          <a:xfrm>
            <a:off x="2881440" y="857160"/>
            <a:ext cx="4107960" cy="2311200"/>
          </a:xfrm>
          <a:prstGeom prst="rect">
            <a:avLst/>
          </a:prstGeom>
        </p:spPr>
      </p:sp>
      <p:sp>
        <p:nvSpPr>
          <p:cNvPr id="774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775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4C76EC34-2A9D-486A-B588-BA190816881E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6" name="PlaceHolder 1"/>
          <p:cNvSpPr>
            <a:spLocks noGrp="1"/>
          </p:cNvSpPr>
          <p:nvPr>
            <p:ph type="sldImg"/>
          </p:nvPr>
        </p:nvSpPr>
        <p:spPr>
          <a:xfrm>
            <a:off x="2881440" y="857160"/>
            <a:ext cx="4107960" cy="2311200"/>
          </a:xfrm>
          <a:prstGeom prst="rect">
            <a:avLst/>
          </a:prstGeom>
        </p:spPr>
      </p:sp>
      <p:sp>
        <p:nvSpPr>
          <p:cNvPr id="777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778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AFB85ECC-6563-4623-92B4-2441EA72B844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9" name="PlaceHolder 1"/>
          <p:cNvSpPr>
            <a:spLocks noGrp="1"/>
          </p:cNvSpPr>
          <p:nvPr>
            <p:ph type="sldImg"/>
          </p:nvPr>
        </p:nvSpPr>
        <p:spPr>
          <a:xfrm>
            <a:off x="2881440" y="857160"/>
            <a:ext cx="4107960" cy="2311200"/>
          </a:xfrm>
          <a:prstGeom prst="rect">
            <a:avLst/>
          </a:prstGeom>
        </p:spPr>
      </p:sp>
      <p:sp>
        <p:nvSpPr>
          <p:cNvPr id="780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781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55AC98B9-3B2B-4AE5-99EF-E605533B7787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15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2" name="PlaceHolder 1"/>
          <p:cNvSpPr>
            <a:spLocks noGrp="1"/>
          </p:cNvSpPr>
          <p:nvPr>
            <p:ph type="sldImg"/>
          </p:nvPr>
        </p:nvSpPr>
        <p:spPr>
          <a:xfrm>
            <a:off x="2881440" y="857160"/>
            <a:ext cx="4107960" cy="2311200"/>
          </a:xfrm>
          <a:prstGeom prst="rect">
            <a:avLst/>
          </a:prstGeom>
        </p:spPr>
      </p:sp>
      <p:sp>
        <p:nvSpPr>
          <p:cNvPr id="783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784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45640249-435B-44A0-A8B6-43E8B3F18BEF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16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5" name="PlaceHolder 1"/>
          <p:cNvSpPr>
            <a:spLocks noGrp="1"/>
          </p:cNvSpPr>
          <p:nvPr>
            <p:ph type="sldImg"/>
          </p:nvPr>
        </p:nvSpPr>
        <p:spPr>
          <a:xfrm>
            <a:off x="2881440" y="857160"/>
            <a:ext cx="4107960" cy="2311200"/>
          </a:xfrm>
          <a:prstGeom prst="rect">
            <a:avLst/>
          </a:prstGeom>
        </p:spPr>
      </p:sp>
      <p:sp>
        <p:nvSpPr>
          <p:cNvPr id="786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787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630A80FA-889F-4EC9-A124-185EF0C2D2F8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17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" name="PlaceHolder 1"/>
          <p:cNvSpPr>
            <a:spLocks noGrp="1"/>
          </p:cNvSpPr>
          <p:nvPr>
            <p:ph type="sldImg"/>
          </p:nvPr>
        </p:nvSpPr>
        <p:spPr>
          <a:xfrm>
            <a:off x="2881440" y="857160"/>
            <a:ext cx="4107960" cy="2311200"/>
          </a:xfrm>
          <a:prstGeom prst="rect">
            <a:avLst/>
          </a:prstGeom>
        </p:spPr>
      </p:sp>
      <p:sp>
        <p:nvSpPr>
          <p:cNvPr id="789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790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9E1C811A-AC33-457E-8459-E11DFAE1EE0F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18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1" name="PlaceHolder 1"/>
          <p:cNvSpPr>
            <a:spLocks noGrp="1"/>
          </p:cNvSpPr>
          <p:nvPr>
            <p:ph type="sldImg"/>
          </p:nvPr>
        </p:nvSpPr>
        <p:spPr>
          <a:xfrm>
            <a:off x="2881440" y="857160"/>
            <a:ext cx="4107960" cy="2311200"/>
          </a:xfrm>
          <a:prstGeom prst="rect">
            <a:avLst/>
          </a:prstGeom>
        </p:spPr>
      </p:sp>
      <p:sp>
        <p:nvSpPr>
          <p:cNvPr id="792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793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B8DF92B3-1E21-4C8D-B692-2B3F05D7E6C9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19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4" name="PlaceHolder 1"/>
          <p:cNvSpPr>
            <a:spLocks noGrp="1"/>
          </p:cNvSpPr>
          <p:nvPr>
            <p:ph type="sldImg"/>
          </p:nvPr>
        </p:nvSpPr>
        <p:spPr>
          <a:xfrm>
            <a:off x="2881440" y="857160"/>
            <a:ext cx="4107960" cy="2311200"/>
          </a:xfrm>
          <a:prstGeom prst="rect">
            <a:avLst/>
          </a:prstGeom>
        </p:spPr>
      </p:sp>
      <p:sp>
        <p:nvSpPr>
          <p:cNvPr id="795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796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BD312274-BD77-401F-AE14-81B87820737C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20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7" name="PlaceHolder 1"/>
          <p:cNvSpPr>
            <a:spLocks noGrp="1"/>
          </p:cNvSpPr>
          <p:nvPr>
            <p:ph type="sldImg"/>
          </p:nvPr>
        </p:nvSpPr>
        <p:spPr>
          <a:xfrm>
            <a:off x="2881440" y="857160"/>
            <a:ext cx="4107960" cy="2311200"/>
          </a:xfrm>
          <a:prstGeom prst="rect">
            <a:avLst/>
          </a:prstGeom>
        </p:spPr>
      </p:sp>
      <p:sp>
        <p:nvSpPr>
          <p:cNvPr id="798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799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E9EC7963-4F71-4A3D-BD01-F4E691FC0FBE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2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" name="PlaceHolder 1"/>
          <p:cNvSpPr>
            <a:spLocks noGrp="1"/>
          </p:cNvSpPr>
          <p:nvPr>
            <p:ph type="sldImg"/>
          </p:nvPr>
        </p:nvSpPr>
        <p:spPr>
          <a:xfrm>
            <a:off x="2881440" y="857160"/>
            <a:ext cx="4107960" cy="2311200"/>
          </a:xfrm>
          <a:prstGeom prst="rect">
            <a:avLst/>
          </a:prstGeom>
        </p:spPr>
      </p:sp>
      <p:sp>
        <p:nvSpPr>
          <p:cNvPr id="801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802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85FA8D3D-254D-455D-8F59-16202FB6C684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22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3" name="PlaceHolder 1"/>
          <p:cNvSpPr>
            <a:spLocks noGrp="1"/>
          </p:cNvSpPr>
          <p:nvPr>
            <p:ph type="sldImg"/>
          </p:nvPr>
        </p:nvSpPr>
        <p:spPr>
          <a:xfrm>
            <a:off x="2881440" y="857160"/>
            <a:ext cx="4107960" cy="2311200"/>
          </a:xfrm>
          <a:prstGeom prst="rect">
            <a:avLst/>
          </a:prstGeom>
        </p:spPr>
      </p:sp>
      <p:sp>
        <p:nvSpPr>
          <p:cNvPr id="804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805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756AB2BE-E396-4085-8C72-DAB613636538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23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6" name="PlaceHolder 1"/>
          <p:cNvSpPr>
            <a:spLocks noGrp="1"/>
          </p:cNvSpPr>
          <p:nvPr>
            <p:ph type="sldImg"/>
          </p:nvPr>
        </p:nvSpPr>
        <p:spPr>
          <a:xfrm>
            <a:off x="2881440" y="857160"/>
            <a:ext cx="4107960" cy="2311200"/>
          </a:xfrm>
          <a:prstGeom prst="rect">
            <a:avLst/>
          </a:prstGeom>
        </p:spPr>
      </p:sp>
      <p:sp>
        <p:nvSpPr>
          <p:cNvPr id="807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808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4FA12C99-9E78-419B-BF0F-7D963C684692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24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" name="PlaceHolder 1"/>
          <p:cNvSpPr>
            <a:spLocks noGrp="1"/>
          </p:cNvSpPr>
          <p:nvPr>
            <p:ph type="sldImg"/>
          </p:nvPr>
        </p:nvSpPr>
        <p:spPr>
          <a:xfrm>
            <a:off x="2881440" y="857160"/>
            <a:ext cx="4107960" cy="2311200"/>
          </a:xfrm>
          <a:prstGeom prst="rect">
            <a:avLst/>
          </a:prstGeom>
        </p:spPr>
      </p:sp>
      <p:sp>
        <p:nvSpPr>
          <p:cNvPr id="810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811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EDE04CFB-1C4A-4B24-B963-3759E687C672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25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2" name="PlaceHolder 1"/>
          <p:cNvSpPr>
            <a:spLocks noGrp="1"/>
          </p:cNvSpPr>
          <p:nvPr>
            <p:ph type="sldImg"/>
          </p:nvPr>
        </p:nvSpPr>
        <p:spPr>
          <a:xfrm>
            <a:off x="2881440" y="857160"/>
            <a:ext cx="4107960" cy="2311200"/>
          </a:xfrm>
          <a:prstGeom prst="rect">
            <a:avLst/>
          </a:prstGeom>
        </p:spPr>
      </p:sp>
      <p:sp>
        <p:nvSpPr>
          <p:cNvPr id="813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814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5B36A963-F1CD-4080-A366-6B068C18593C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26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5" name="PlaceHolder 1"/>
          <p:cNvSpPr>
            <a:spLocks noGrp="1"/>
          </p:cNvSpPr>
          <p:nvPr>
            <p:ph type="sldImg"/>
          </p:nvPr>
        </p:nvSpPr>
        <p:spPr>
          <a:xfrm>
            <a:off x="2881440" y="857160"/>
            <a:ext cx="4107960" cy="2311200"/>
          </a:xfrm>
          <a:prstGeom prst="rect">
            <a:avLst/>
          </a:prstGeom>
        </p:spPr>
      </p:sp>
      <p:sp>
        <p:nvSpPr>
          <p:cNvPr id="816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817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DC85C4B2-E21E-4B2A-8271-773140669880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27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8" name="PlaceHolder 1"/>
          <p:cNvSpPr>
            <a:spLocks noGrp="1"/>
          </p:cNvSpPr>
          <p:nvPr>
            <p:ph type="sldImg"/>
          </p:nvPr>
        </p:nvSpPr>
        <p:spPr>
          <a:xfrm>
            <a:off x="2881440" y="857160"/>
            <a:ext cx="4107960" cy="2311200"/>
          </a:xfrm>
          <a:prstGeom prst="rect">
            <a:avLst/>
          </a:prstGeom>
        </p:spPr>
      </p:sp>
      <p:sp>
        <p:nvSpPr>
          <p:cNvPr id="819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820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429A01A4-F52C-40DA-A295-19193CF91D58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28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1" name="PlaceHolder 1"/>
          <p:cNvSpPr>
            <a:spLocks noGrp="1"/>
          </p:cNvSpPr>
          <p:nvPr>
            <p:ph type="sldImg"/>
          </p:nvPr>
        </p:nvSpPr>
        <p:spPr>
          <a:xfrm>
            <a:off x="2881440" y="857160"/>
            <a:ext cx="4107960" cy="2311200"/>
          </a:xfrm>
          <a:prstGeom prst="rect">
            <a:avLst/>
          </a:prstGeom>
        </p:spPr>
      </p:sp>
      <p:sp>
        <p:nvSpPr>
          <p:cNvPr id="822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823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B8EF2EAE-B67F-4817-8FCB-799921BEF205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29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4" name="PlaceHolder 1"/>
          <p:cNvSpPr>
            <a:spLocks noGrp="1"/>
          </p:cNvSpPr>
          <p:nvPr>
            <p:ph type="sldImg"/>
          </p:nvPr>
        </p:nvSpPr>
        <p:spPr>
          <a:xfrm>
            <a:off x="2881440" y="857160"/>
            <a:ext cx="4107960" cy="2311200"/>
          </a:xfrm>
          <a:prstGeom prst="rect">
            <a:avLst/>
          </a:prstGeom>
        </p:spPr>
      </p:sp>
      <p:sp>
        <p:nvSpPr>
          <p:cNvPr id="825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826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D84971F0-0528-42ED-A853-255C0599666B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30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7" name="PlaceHolder 1"/>
          <p:cNvSpPr>
            <a:spLocks noGrp="1"/>
          </p:cNvSpPr>
          <p:nvPr>
            <p:ph type="sldImg"/>
          </p:nvPr>
        </p:nvSpPr>
        <p:spPr>
          <a:xfrm>
            <a:off x="2881440" y="857160"/>
            <a:ext cx="4107960" cy="2311200"/>
          </a:xfrm>
          <a:prstGeom prst="rect">
            <a:avLst/>
          </a:prstGeom>
        </p:spPr>
      </p:sp>
      <p:sp>
        <p:nvSpPr>
          <p:cNvPr id="828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829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DC6AD25D-2F20-4A8B-A950-29EAC6122A8E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3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0" name="PlaceHolder 1"/>
          <p:cNvSpPr>
            <a:spLocks noGrp="1"/>
          </p:cNvSpPr>
          <p:nvPr>
            <p:ph type="sldImg"/>
          </p:nvPr>
        </p:nvSpPr>
        <p:spPr>
          <a:xfrm>
            <a:off x="2881440" y="857160"/>
            <a:ext cx="4107960" cy="2311200"/>
          </a:xfrm>
          <a:prstGeom prst="rect">
            <a:avLst/>
          </a:prstGeom>
        </p:spPr>
      </p:sp>
      <p:sp>
        <p:nvSpPr>
          <p:cNvPr id="831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832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3ADB7218-58C4-4261-89E2-9AEE7F80641E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32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3" name="PlaceHolder 1"/>
          <p:cNvSpPr>
            <a:spLocks noGrp="1"/>
          </p:cNvSpPr>
          <p:nvPr>
            <p:ph type="sldImg"/>
          </p:nvPr>
        </p:nvSpPr>
        <p:spPr>
          <a:xfrm>
            <a:off x="2881440" y="857160"/>
            <a:ext cx="4107960" cy="2311200"/>
          </a:xfrm>
          <a:prstGeom prst="rect">
            <a:avLst/>
          </a:prstGeom>
        </p:spPr>
      </p:sp>
      <p:sp>
        <p:nvSpPr>
          <p:cNvPr id="834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835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801EA080-F84A-479C-AC92-0E1017862C72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33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6" name="PlaceHolder 1"/>
          <p:cNvSpPr>
            <a:spLocks noGrp="1"/>
          </p:cNvSpPr>
          <p:nvPr>
            <p:ph type="sldImg"/>
          </p:nvPr>
        </p:nvSpPr>
        <p:spPr>
          <a:xfrm>
            <a:off x="2881440" y="857160"/>
            <a:ext cx="4107960" cy="2311200"/>
          </a:xfrm>
          <a:prstGeom prst="rect">
            <a:avLst/>
          </a:prstGeom>
        </p:spPr>
      </p:sp>
      <p:sp>
        <p:nvSpPr>
          <p:cNvPr id="837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838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ABD5A94B-A1B1-454B-9C4A-EEB4971E8CFB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34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" name="PlaceHolder 1"/>
          <p:cNvSpPr>
            <a:spLocks noGrp="1"/>
          </p:cNvSpPr>
          <p:nvPr>
            <p:ph type="sldImg"/>
          </p:nvPr>
        </p:nvSpPr>
        <p:spPr>
          <a:xfrm>
            <a:off x="2881440" y="857160"/>
            <a:ext cx="4107960" cy="2311200"/>
          </a:xfrm>
          <a:prstGeom prst="rect">
            <a:avLst/>
          </a:prstGeom>
        </p:spPr>
      </p:sp>
      <p:sp>
        <p:nvSpPr>
          <p:cNvPr id="840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841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6CB7229E-45C6-413C-891E-F94B5A43AC22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35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2" name="PlaceHolder 1"/>
          <p:cNvSpPr>
            <a:spLocks noGrp="1"/>
          </p:cNvSpPr>
          <p:nvPr>
            <p:ph type="sldImg"/>
          </p:nvPr>
        </p:nvSpPr>
        <p:spPr>
          <a:xfrm>
            <a:off x="2881440" y="857160"/>
            <a:ext cx="4107960" cy="2311200"/>
          </a:xfrm>
          <a:prstGeom prst="rect">
            <a:avLst/>
          </a:prstGeom>
        </p:spPr>
      </p:sp>
      <p:sp>
        <p:nvSpPr>
          <p:cNvPr id="843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844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9D5A5A42-9072-485F-9C91-44F36D3EDE5A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36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5" name="PlaceHolder 1"/>
          <p:cNvSpPr>
            <a:spLocks noGrp="1"/>
          </p:cNvSpPr>
          <p:nvPr>
            <p:ph type="sldImg"/>
          </p:nvPr>
        </p:nvSpPr>
        <p:spPr>
          <a:xfrm>
            <a:off x="420840" y="1241280"/>
            <a:ext cx="5963760" cy="3355560"/>
          </a:xfrm>
          <a:prstGeom prst="rect">
            <a:avLst/>
          </a:prstGeom>
        </p:spPr>
      </p:sp>
      <p:sp>
        <p:nvSpPr>
          <p:cNvPr id="846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847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08BF9A3B-C99D-4994-891D-C95E86815FF8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37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8" name="PlaceHolder 1"/>
          <p:cNvSpPr>
            <a:spLocks noGrp="1"/>
          </p:cNvSpPr>
          <p:nvPr>
            <p:ph type="sldImg"/>
          </p:nvPr>
        </p:nvSpPr>
        <p:spPr>
          <a:xfrm>
            <a:off x="420840" y="1241280"/>
            <a:ext cx="5963760" cy="3355560"/>
          </a:xfrm>
          <a:prstGeom prst="rect">
            <a:avLst/>
          </a:prstGeom>
        </p:spPr>
      </p:sp>
      <p:sp>
        <p:nvSpPr>
          <p:cNvPr id="849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850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5A1AB3DA-BFDD-4983-8D69-08A632CA0FBE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38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1" name="PlaceHolder 1"/>
          <p:cNvSpPr>
            <a:spLocks noGrp="1"/>
          </p:cNvSpPr>
          <p:nvPr>
            <p:ph type="sldImg"/>
          </p:nvPr>
        </p:nvSpPr>
        <p:spPr>
          <a:xfrm>
            <a:off x="420840" y="1241280"/>
            <a:ext cx="5963760" cy="3355560"/>
          </a:xfrm>
          <a:prstGeom prst="rect">
            <a:avLst/>
          </a:prstGeom>
        </p:spPr>
      </p:sp>
      <p:sp>
        <p:nvSpPr>
          <p:cNvPr id="852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853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AB0BA5EC-1D03-4847-81CB-FDDFFF814008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39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4" name="PlaceHolder 1"/>
          <p:cNvSpPr>
            <a:spLocks noGrp="1"/>
          </p:cNvSpPr>
          <p:nvPr>
            <p:ph type="sldImg"/>
          </p:nvPr>
        </p:nvSpPr>
        <p:spPr>
          <a:xfrm>
            <a:off x="420840" y="1241280"/>
            <a:ext cx="5963760" cy="3355560"/>
          </a:xfrm>
          <a:prstGeom prst="rect">
            <a:avLst/>
          </a:prstGeom>
        </p:spPr>
      </p:sp>
      <p:sp>
        <p:nvSpPr>
          <p:cNvPr id="855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856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41E7092A-3CA0-472E-AAE6-3460C82C9ED9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40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7" name="PlaceHolder 1"/>
          <p:cNvSpPr>
            <a:spLocks noGrp="1"/>
          </p:cNvSpPr>
          <p:nvPr>
            <p:ph type="sldImg"/>
          </p:nvPr>
        </p:nvSpPr>
        <p:spPr>
          <a:xfrm>
            <a:off x="420840" y="1241280"/>
            <a:ext cx="5963760" cy="3355560"/>
          </a:xfrm>
          <a:prstGeom prst="rect">
            <a:avLst/>
          </a:prstGeom>
        </p:spPr>
      </p:sp>
      <p:sp>
        <p:nvSpPr>
          <p:cNvPr id="858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859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EA3754E8-567B-497B-94D4-F611101AA8DB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4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" name="PlaceHolder 1"/>
          <p:cNvSpPr>
            <a:spLocks noGrp="1"/>
          </p:cNvSpPr>
          <p:nvPr>
            <p:ph type="sldImg"/>
          </p:nvPr>
        </p:nvSpPr>
        <p:spPr>
          <a:xfrm>
            <a:off x="420840" y="1241280"/>
            <a:ext cx="5963760" cy="3355560"/>
          </a:xfrm>
          <a:prstGeom prst="rect">
            <a:avLst/>
          </a:prstGeom>
        </p:spPr>
      </p:sp>
      <p:sp>
        <p:nvSpPr>
          <p:cNvPr id="861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862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08E7CB39-433B-483E-975A-D33EF92B0F55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42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3" name="PlaceHolder 1"/>
          <p:cNvSpPr>
            <a:spLocks noGrp="1"/>
          </p:cNvSpPr>
          <p:nvPr>
            <p:ph type="sldImg"/>
          </p:nvPr>
        </p:nvSpPr>
        <p:spPr>
          <a:xfrm>
            <a:off x="420840" y="1241280"/>
            <a:ext cx="5963760" cy="3355560"/>
          </a:xfrm>
          <a:prstGeom prst="rect">
            <a:avLst/>
          </a:prstGeom>
        </p:spPr>
      </p:sp>
      <p:sp>
        <p:nvSpPr>
          <p:cNvPr id="864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865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968A6EB9-CFA7-429C-BC31-B0CC2530F216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43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6" name="PlaceHolder 1"/>
          <p:cNvSpPr>
            <a:spLocks noGrp="1"/>
          </p:cNvSpPr>
          <p:nvPr>
            <p:ph type="sldImg"/>
          </p:nvPr>
        </p:nvSpPr>
        <p:spPr>
          <a:xfrm>
            <a:off x="420840" y="1241280"/>
            <a:ext cx="5963760" cy="3355560"/>
          </a:xfrm>
          <a:prstGeom prst="rect">
            <a:avLst/>
          </a:prstGeom>
        </p:spPr>
      </p:sp>
      <p:sp>
        <p:nvSpPr>
          <p:cNvPr id="867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868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468F5C74-5DEF-4BDC-BC7B-4592F7A4CD72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44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9" name="PlaceHolder 1"/>
          <p:cNvSpPr>
            <a:spLocks noGrp="1"/>
          </p:cNvSpPr>
          <p:nvPr>
            <p:ph type="sldImg"/>
          </p:nvPr>
        </p:nvSpPr>
        <p:spPr>
          <a:xfrm>
            <a:off x="420840" y="1241280"/>
            <a:ext cx="5963760" cy="3355560"/>
          </a:xfrm>
          <a:prstGeom prst="rect">
            <a:avLst/>
          </a:prstGeom>
        </p:spPr>
      </p:sp>
      <p:sp>
        <p:nvSpPr>
          <p:cNvPr id="870" name="PlaceHolder 2"/>
          <p:cNvSpPr>
            <a:spLocks noGrp="1"/>
          </p:cNvSpPr>
          <p:nvPr>
            <p:ph type="body"/>
          </p:nvPr>
        </p:nvSpPr>
        <p:spPr>
          <a:xfrm>
            <a:off x="680400" y="4783320"/>
            <a:ext cx="5444280" cy="391320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871" name="TextShape 3"/>
          <p:cNvSpPr txBox="1"/>
          <p:nvPr/>
        </p:nvSpPr>
        <p:spPr>
          <a:xfrm>
            <a:off x="3854880" y="9440640"/>
            <a:ext cx="2948760" cy="4982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2FDB1BA0-5C8C-4772-B40F-7D310D5A43EE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9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9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9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4350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4350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9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5240" cy="614412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9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4350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838080" y="409824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9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4350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6226200" y="409824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9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838080" y="4098240"/>
            <a:ext cx="1051524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9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838080" y="4098240"/>
            <a:ext cx="1051524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9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838080" y="409824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6226200" y="409824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9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338580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393440" y="1825560"/>
            <a:ext cx="338580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7949160" y="1825560"/>
            <a:ext cx="338580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838080" y="4098240"/>
            <a:ext cx="338580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4393440" y="4098240"/>
            <a:ext cx="338580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7949160" y="4098240"/>
            <a:ext cx="338580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9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9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9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4350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4350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9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5240" cy="614412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9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4350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838080" y="409824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9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4350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6226200" y="409824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9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838080" y="4098240"/>
            <a:ext cx="1051524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9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838080" y="4098240"/>
            <a:ext cx="1051524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9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838080" y="409824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 type="body"/>
          </p:nvPr>
        </p:nvSpPr>
        <p:spPr>
          <a:xfrm>
            <a:off x="6226200" y="409824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9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338580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4393440" y="1825560"/>
            <a:ext cx="338580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 type="body"/>
          </p:nvPr>
        </p:nvSpPr>
        <p:spPr>
          <a:xfrm>
            <a:off x="7949160" y="1825560"/>
            <a:ext cx="338580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 type="body"/>
          </p:nvPr>
        </p:nvSpPr>
        <p:spPr>
          <a:xfrm>
            <a:off x="838080" y="4098240"/>
            <a:ext cx="338580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 type="body"/>
          </p:nvPr>
        </p:nvSpPr>
        <p:spPr>
          <a:xfrm>
            <a:off x="4393440" y="4098240"/>
            <a:ext cx="338580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 type="body"/>
          </p:nvPr>
        </p:nvSpPr>
        <p:spPr>
          <a:xfrm>
            <a:off x="7949160" y="4098240"/>
            <a:ext cx="338580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noFill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anchor="b">
            <a:noAutofit/>
          </a:bodyPr>
          <a:p>
            <a:pPr algn="ctr">
              <a:lnSpc>
                <a:spcPct val="90000"/>
              </a:lnSpc>
            </a:pPr>
            <a:r>
              <a:rPr b="0" lang="ru-RU" sz="6000" spc="-1" strike="noStrike">
                <a:solidFill>
                  <a:srgbClr val="000000"/>
                </a:solidFill>
                <a:latin typeface="Calibri Light"/>
              </a:rPr>
              <a:t>Образец заголовка</a:t>
            </a:r>
            <a:endParaRPr b="0" lang="ru-RU" sz="60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01834097-8F8B-4D00-AB5E-B4BC3202CDB1}" type="datetime">
              <a:rPr b="0" lang="ru-RU" sz="1200" spc="-1" strike="noStrike">
                <a:solidFill>
                  <a:srgbClr val="8b8b8b"/>
                </a:solidFill>
                <a:latin typeface="Calibri"/>
              </a:rPr>
              <a:t>10.3.21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82968665-87D0-45AE-9A7E-E7F79389AA1A}" type="slidenum">
              <a:rPr b="0" lang="ru-RU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</a:rPr>
              <a:t>Для правки структуры щёлкните мышью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Второй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900" spc="-1" strike="noStrike">
                <a:solidFill>
                  <a:srgbClr val="000000"/>
                </a:solidFill>
                <a:latin typeface="Calibri"/>
              </a:rPr>
              <a:t>Третий уровень структуры</a:t>
            </a:r>
            <a:endParaRPr b="0" lang="ru-RU" sz="19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900" spc="-1" strike="noStrike">
                <a:solidFill>
                  <a:srgbClr val="000000"/>
                </a:solidFill>
                <a:latin typeface="Calibri"/>
              </a:rPr>
              <a:t>Четвёртый уровень структуры</a:t>
            </a:r>
            <a:endParaRPr b="0" lang="ru-RU" sz="19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noFill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90000"/>
              </a:lnSpc>
            </a:pPr>
            <a:r>
              <a:rPr b="0" lang="ru-RU" sz="4400" spc="-1" strike="noStrike">
                <a:solidFill>
                  <a:srgbClr val="000000"/>
                </a:solidFill>
                <a:latin typeface="Calibri Light"/>
              </a:rPr>
              <a:t>Образец заголовка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</p:spPr>
        <p:txBody>
          <a:bodyPr>
            <a:noAutofit/>
          </a:bodyPr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</a:rPr>
              <a:t>Образец текста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 lvl="1" marL="6858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Второй уровень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lvl="2" marL="11430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Третий уровень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3" marL="159984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900" spc="-1" strike="noStrike">
                <a:solidFill>
                  <a:srgbClr val="000000"/>
                </a:solidFill>
                <a:latin typeface="Calibri"/>
              </a:rPr>
              <a:t>Четвертый уровень</a:t>
            </a:r>
            <a:endParaRPr b="0" lang="ru-RU" sz="1900" spc="-1" strike="noStrike">
              <a:solidFill>
                <a:srgbClr val="000000"/>
              </a:solidFill>
              <a:latin typeface="Calibri"/>
            </a:endParaRPr>
          </a:p>
          <a:p>
            <a:pPr lvl="4" marL="205704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900" spc="-1" strike="noStrike">
                <a:solidFill>
                  <a:srgbClr val="000000"/>
                </a:solidFill>
                <a:latin typeface="Calibri"/>
              </a:rPr>
              <a:t>Пятый уровень</a:t>
            </a:r>
            <a:endParaRPr b="0" lang="ru-RU" sz="19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B165FA6D-C1FF-407F-A78C-66D05BD05815}" type="datetime">
              <a:rPr b="0" lang="ru-RU" sz="1200" spc="-1" strike="noStrike">
                <a:solidFill>
                  <a:srgbClr val="8b8b8b"/>
                </a:solidFill>
                <a:latin typeface="Calibri"/>
              </a:rPr>
              <a:t>10.3.21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6043F3F8-A08B-4DDF-A388-9E521C3A6DA5}" type="slidenum">
              <a:rPr b="0" lang="ru-RU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jpe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6.png"/><Relationship Id="rId3" Type="http://schemas.openxmlformats.org/officeDocument/2006/relationships/slideLayout" Target="../slideLayouts/slideLayout13.xml"/><Relationship Id="rId4" Type="http://schemas.openxmlformats.org/officeDocument/2006/relationships/notesSlide" Target="../notesSlides/notesSlide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image" Target="../media/image8.png"/><Relationship Id="rId3" Type="http://schemas.openxmlformats.org/officeDocument/2006/relationships/slideLayout" Target="../slideLayouts/slideLayout13.xml"/><Relationship Id="rId4" Type="http://schemas.openxmlformats.org/officeDocument/2006/relationships/notesSlide" Target="../notesSlides/notesSlide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image" Target="../media/image10.png"/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6" Type="http://schemas.openxmlformats.org/officeDocument/2006/relationships/slideLayout" Target="../slideLayouts/slideLayout13.xml"/><Relationship Id="rId7" Type="http://schemas.openxmlformats.org/officeDocument/2006/relationships/notesSlide" Target="../notesSlides/notesSlide4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4.png"/><Relationship Id="rId2" Type="http://schemas.openxmlformats.org/officeDocument/2006/relationships/image" Target="../media/image15.png"/><Relationship Id="rId3" Type="http://schemas.openxmlformats.org/officeDocument/2006/relationships/slideLayout" Target="../slideLayouts/slideLayout13.xml"/><Relationship Id="rId4" Type="http://schemas.openxmlformats.org/officeDocument/2006/relationships/notesSlide" Target="../notesSlides/notesSlide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6.png"/><Relationship Id="rId2" Type="http://schemas.openxmlformats.org/officeDocument/2006/relationships/image" Target="../media/image17.png"/><Relationship Id="rId3" Type="http://schemas.openxmlformats.org/officeDocument/2006/relationships/slideLayout" Target="../slideLayouts/slideLayout13.xml"/><Relationship Id="rId4" Type="http://schemas.openxmlformats.org/officeDocument/2006/relationships/notesSlide" Target="../notesSlides/notesSlide6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8.png"/><Relationship Id="rId2" Type="http://schemas.openxmlformats.org/officeDocument/2006/relationships/image" Target="../media/image19.png"/><Relationship Id="rId3" Type="http://schemas.openxmlformats.org/officeDocument/2006/relationships/slideLayout" Target="../slideLayouts/slideLayout13.xml"/><Relationship Id="rId4" Type="http://schemas.openxmlformats.org/officeDocument/2006/relationships/notesSlide" Target="../notesSlides/notesSlide7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20.png"/><Relationship Id="rId2" Type="http://schemas.openxmlformats.org/officeDocument/2006/relationships/image" Target="../media/image21.png"/><Relationship Id="rId3" Type="http://schemas.openxmlformats.org/officeDocument/2006/relationships/slideLayout" Target="../slideLayouts/slideLayout13.xml"/><Relationship Id="rId4" Type="http://schemas.openxmlformats.org/officeDocument/2006/relationships/notesSlide" Target="../notesSlides/notesSlide8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image" Target="../media/image23.png"/><Relationship Id="rId3" Type="http://schemas.openxmlformats.org/officeDocument/2006/relationships/slideLayout" Target="../slideLayouts/slideLayout13.xml"/><Relationship Id="rId4" Type="http://schemas.openxmlformats.org/officeDocument/2006/relationships/notesSlide" Target="../notesSlides/notesSlide9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24.pn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10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25.pn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1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26.pn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12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27.pn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28.pn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14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29.pn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15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30.pn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16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31.png"/><Relationship Id="rId2" Type="http://schemas.openxmlformats.org/officeDocument/2006/relationships/image" Target="../media/image32.png"/><Relationship Id="rId3" Type="http://schemas.openxmlformats.org/officeDocument/2006/relationships/slideLayout" Target="../slideLayouts/slideLayout13.xml"/><Relationship Id="rId4" Type="http://schemas.openxmlformats.org/officeDocument/2006/relationships/notesSlide" Target="../notesSlides/notesSlide17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33.pn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18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34.pn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19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35.pn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20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36.pn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21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37.png"/><Relationship Id="rId2" Type="http://schemas.openxmlformats.org/officeDocument/2006/relationships/image" Target="../media/image38.png"/><Relationship Id="rId3" Type="http://schemas.openxmlformats.org/officeDocument/2006/relationships/slideLayout" Target="../slideLayouts/slideLayout13.xml"/><Relationship Id="rId4" Type="http://schemas.openxmlformats.org/officeDocument/2006/relationships/notesSlide" Target="../notesSlides/notesSlide22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image" Target="../media/image39.pn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23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image" Target="../media/image40.png"/><Relationship Id="rId2" Type="http://schemas.openxmlformats.org/officeDocument/2006/relationships/image" Target="../media/image41.png"/><Relationship Id="rId3" Type="http://schemas.openxmlformats.org/officeDocument/2006/relationships/slideLayout" Target="../slideLayouts/slideLayout13.xml"/><Relationship Id="rId4" Type="http://schemas.openxmlformats.org/officeDocument/2006/relationships/notesSlide" Target="../notesSlides/notesSlide24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image" Target="../media/image42.png"/><Relationship Id="rId2" Type="http://schemas.openxmlformats.org/officeDocument/2006/relationships/image" Target="../media/image43.png"/><Relationship Id="rId3" Type="http://schemas.openxmlformats.org/officeDocument/2006/relationships/slideLayout" Target="../slideLayouts/slideLayout13.xml"/><Relationship Id="rId4" Type="http://schemas.openxmlformats.org/officeDocument/2006/relationships/notesSlide" Target="../notesSlides/notesSlide25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image" Target="../media/image44.png"/><Relationship Id="rId2" Type="http://schemas.openxmlformats.org/officeDocument/2006/relationships/image" Target="../media/image45.png"/><Relationship Id="rId3" Type="http://schemas.openxmlformats.org/officeDocument/2006/relationships/slideLayout" Target="../slideLayouts/slideLayout13.xml"/><Relationship Id="rId4" Type="http://schemas.openxmlformats.org/officeDocument/2006/relationships/notesSlide" Target="../notesSlides/notesSlide26.xml"/>
</Relationships>
</file>

<file path=ppt/slides/_rels/slide27.xml.rels><?xml version="1.0" encoding="UTF-8"?>
<Relationships xmlns="http://schemas.openxmlformats.org/package/2006/relationships"><Relationship Id="rId1" Type="http://schemas.openxmlformats.org/officeDocument/2006/relationships/image" Target="../media/image46.pn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27.xml"/>
</Relationships>
</file>

<file path=ppt/slides/_rels/slide28.xml.rels><?xml version="1.0" encoding="UTF-8"?>
<Relationships xmlns="http://schemas.openxmlformats.org/package/2006/relationships"><Relationship Id="rId1" Type="http://schemas.openxmlformats.org/officeDocument/2006/relationships/image" Target="../media/image47.pn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28.xml"/>
</Relationships>
</file>

<file path=ppt/slides/_rels/slide29.xml.rels><?xml version="1.0" encoding="UTF-8"?>
<Relationships xmlns="http://schemas.openxmlformats.org/package/2006/relationships"><Relationship Id="rId1" Type="http://schemas.openxmlformats.org/officeDocument/2006/relationships/image" Target="../media/image48.pn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29.xml"/>
</Relationships>
</file>

<file path=ppt/slides/_rels/slide30.xml.rels><?xml version="1.0" encoding="UTF-8"?>
<Relationships xmlns="http://schemas.openxmlformats.org/package/2006/relationships"><Relationship Id="rId1" Type="http://schemas.openxmlformats.org/officeDocument/2006/relationships/image" Target="../media/image49.png"/><Relationship Id="rId2" Type="http://schemas.openxmlformats.org/officeDocument/2006/relationships/image" Target="../media/image50.png"/><Relationship Id="rId3" Type="http://schemas.openxmlformats.org/officeDocument/2006/relationships/image" Target="../media/image51.png"/><Relationship Id="rId4" Type="http://schemas.openxmlformats.org/officeDocument/2006/relationships/slideLayout" Target="../slideLayouts/slideLayout13.xml"/><Relationship Id="rId5" Type="http://schemas.openxmlformats.org/officeDocument/2006/relationships/notesSlide" Target="../notesSlides/notesSlide30.xml"/>
</Relationships>
</file>

<file path=ppt/slides/_rels/slide31.xml.rels><?xml version="1.0" encoding="UTF-8"?>
<Relationships xmlns="http://schemas.openxmlformats.org/package/2006/relationships"><Relationship Id="rId1" Type="http://schemas.openxmlformats.org/officeDocument/2006/relationships/image" Target="../media/image52.png"/><Relationship Id="rId2" Type="http://schemas.openxmlformats.org/officeDocument/2006/relationships/image" Target="../media/image53.png"/><Relationship Id="rId3" Type="http://schemas.openxmlformats.org/officeDocument/2006/relationships/slideLayout" Target="../slideLayouts/slideLayout13.xml"/><Relationship Id="rId4" Type="http://schemas.openxmlformats.org/officeDocument/2006/relationships/notesSlide" Target="../notesSlides/notesSlide31.xml"/>
</Relationships>
</file>

<file path=ppt/slides/_rels/slide32.xml.rels><?xml version="1.0" encoding="UTF-8"?>
<Relationships xmlns="http://schemas.openxmlformats.org/package/2006/relationships"><Relationship Id="rId1" Type="http://schemas.openxmlformats.org/officeDocument/2006/relationships/image" Target="../media/image54.pn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32.xml"/>
</Relationships>
</file>

<file path=ppt/slides/_rels/slide33.xml.rels><?xml version="1.0" encoding="UTF-8"?>
<Relationships xmlns="http://schemas.openxmlformats.org/package/2006/relationships"><Relationship Id="rId1" Type="http://schemas.openxmlformats.org/officeDocument/2006/relationships/image" Target="../media/image55.png"/><Relationship Id="rId2" Type="http://schemas.openxmlformats.org/officeDocument/2006/relationships/image" Target="../media/image56.png"/><Relationship Id="rId3" Type="http://schemas.openxmlformats.org/officeDocument/2006/relationships/slideLayout" Target="../slideLayouts/slideLayout13.xml"/><Relationship Id="rId4" Type="http://schemas.openxmlformats.org/officeDocument/2006/relationships/notesSlide" Target="../notesSlides/notesSlide33.xml"/>
</Relationships>
</file>

<file path=ppt/slides/_rels/slide34.xml.rels><?xml version="1.0" encoding="UTF-8"?>
<Relationships xmlns="http://schemas.openxmlformats.org/package/2006/relationships"><Relationship Id="rId1" Type="http://schemas.openxmlformats.org/officeDocument/2006/relationships/image" Target="../media/image57.pn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34.xml"/>
</Relationships>
</file>

<file path=ppt/slides/_rels/slide35.xml.rels><?xml version="1.0" encoding="UTF-8"?>
<Relationships xmlns="http://schemas.openxmlformats.org/package/2006/relationships"><Relationship Id="rId1" Type="http://schemas.openxmlformats.org/officeDocument/2006/relationships/image" Target="../media/image58.png"/><Relationship Id="rId2" Type="http://schemas.openxmlformats.org/officeDocument/2006/relationships/image" Target="../media/image59.png"/><Relationship Id="rId3" Type="http://schemas.openxmlformats.org/officeDocument/2006/relationships/slideLayout" Target="../slideLayouts/slideLayout13.xml"/><Relationship Id="rId4" Type="http://schemas.openxmlformats.org/officeDocument/2006/relationships/notesSlide" Target="../notesSlides/notesSlide35.xml"/>
</Relationships>
</file>

<file path=ppt/slides/_rels/slide36.xml.rels><?xml version="1.0" encoding="UTF-8"?>
<Relationships xmlns="http://schemas.openxmlformats.org/package/2006/relationships"><Relationship Id="rId1" Type="http://schemas.openxmlformats.org/officeDocument/2006/relationships/image" Target="../media/image60.pn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36.xml"/>
</Relationships>
</file>

<file path=ppt/slides/_rels/slide37.xml.rels><?xml version="1.0" encoding="UTF-8"?>
<Relationships xmlns="http://schemas.openxmlformats.org/package/2006/relationships"><Relationship Id="rId1" Type="http://schemas.openxmlformats.org/officeDocument/2006/relationships/image" Target="../media/image61.pn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37.xml"/>
</Relationships>
</file>

<file path=ppt/slides/_rels/slide38.xml.rels><?xml version="1.0" encoding="UTF-8"?>
<Relationships xmlns="http://schemas.openxmlformats.org/package/2006/relationships"><Relationship Id="rId1" Type="http://schemas.openxmlformats.org/officeDocument/2006/relationships/image" Target="../media/image62.pn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38.xml"/>
</Relationships>
</file>

<file path=ppt/slides/_rels/slide39.xml.rels><?xml version="1.0" encoding="UTF-8"?>
<Relationships xmlns="http://schemas.openxmlformats.org/package/2006/relationships"><Relationship Id="rId1" Type="http://schemas.openxmlformats.org/officeDocument/2006/relationships/image" Target="../media/image63.pn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39.xml"/>
</Relationships>
</file>

<file path=ppt/slides/_rels/slide40.xml.rels><?xml version="1.0" encoding="UTF-8"?>
<Relationships xmlns="http://schemas.openxmlformats.org/package/2006/relationships"><Relationship Id="rId1" Type="http://schemas.openxmlformats.org/officeDocument/2006/relationships/image" Target="../media/image64.pn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40.xml"/>
</Relationships>
</file>

<file path=ppt/slides/_rels/slide41.xml.rels><?xml version="1.0" encoding="UTF-8"?>
<Relationships xmlns="http://schemas.openxmlformats.org/package/2006/relationships"><Relationship Id="rId1" Type="http://schemas.openxmlformats.org/officeDocument/2006/relationships/image" Target="../media/image65.pn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41.xml"/>
</Relationships>
</file>

<file path=ppt/slides/_rels/slide42.xml.rels><?xml version="1.0" encoding="UTF-8"?>
<Relationships xmlns="http://schemas.openxmlformats.org/package/2006/relationships"><Relationship Id="rId1" Type="http://schemas.openxmlformats.org/officeDocument/2006/relationships/image" Target="../media/image66.pn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42.xml"/>
</Relationships>
</file>

<file path=ppt/slides/_rels/slide43.xml.rels><?xml version="1.0" encoding="UTF-8"?>
<Relationships xmlns="http://schemas.openxmlformats.org/package/2006/relationships"><Relationship Id="rId1" Type="http://schemas.openxmlformats.org/officeDocument/2006/relationships/image" Target="../media/image67.pn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43.xml"/>
</Relationships>
</file>

<file path=ppt/slides/_rels/slide44.xml.rels><?xml version="1.0" encoding="UTF-8"?>
<Relationships xmlns="http://schemas.openxmlformats.org/package/2006/relationships"><Relationship Id="rId1" Type="http://schemas.openxmlformats.org/officeDocument/2006/relationships/image" Target="../media/image68.png"/><Relationship Id="rId2" Type="http://schemas.openxmlformats.org/officeDocument/2006/relationships/image" Target="../media/image69.png"/><Relationship Id="rId3" Type="http://schemas.openxmlformats.org/officeDocument/2006/relationships/image" Target="../media/image70.png"/><Relationship Id="rId4" Type="http://schemas.openxmlformats.org/officeDocument/2006/relationships/slideLayout" Target="../slideLayouts/slideLayout13.xml"/><Relationship Id="rId5" Type="http://schemas.openxmlformats.org/officeDocument/2006/relationships/notesSlide" Target="../notesSlides/notesSlide44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CustomShape 1"/>
          <p:cNvSpPr/>
          <p:nvPr/>
        </p:nvSpPr>
        <p:spPr>
          <a:xfrm>
            <a:off x="0" y="0"/>
            <a:ext cx="12191760" cy="6857640"/>
          </a:xfrm>
          <a:prstGeom prst="rect">
            <a:avLst/>
          </a:prstGeom>
          <a:solidFill>
            <a:srgbClr val="eaeaea">
              <a:alpha val="6000"/>
            </a:srgb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/>
        </p:style>
      </p:sp>
      <p:pic>
        <p:nvPicPr>
          <p:cNvPr id="89" name="Рисунок 17" descr=""/>
          <p:cNvPicPr/>
          <p:nvPr/>
        </p:nvPicPr>
        <p:blipFill>
          <a:blip r:embed="rId1"/>
          <a:stretch/>
        </p:blipFill>
        <p:spPr>
          <a:xfrm>
            <a:off x="0" y="4809600"/>
            <a:ext cx="12191760" cy="1709280"/>
          </a:xfrm>
          <a:prstGeom prst="rect">
            <a:avLst/>
          </a:prstGeom>
          <a:ln>
            <a:noFill/>
          </a:ln>
        </p:spPr>
      </p:pic>
      <p:pic>
        <p:nvPicPr>
          <p:cNvPr id="90" name="Рисунок 13" descr=""/>
          <p:cNvPicPr/>
          <p:nvPr/>
        </p:nvPicPr>
        <p:blipFill>
          <a:blip r:embed="rId2"/>
          <a:stretch/>
        </p:blipFill>
        <p:spPr>
          <a:xfrm>
            <a:off x="7465680" y="44280"/>
            <a:ext cx="4179960" cy="4631400"/>
          </a:xfrm>
          <a:prstGeom prst="rect">
            <a:avLst/>
          </a:prstGeom>
          <a:ln>
            <a:noFill/>
          </a:ln>
        </p:spPr>
      </p:pic>
      <p:grpSp>
        <p:nvGrpSpPr>
          <p:cNvPr id="91" name="Group 2"/>
          <p:cNvGrpSpPr/>
          <p:nvPr/>
        </p:nvGrpSpPr>
        <p:grpSpPr>
          <a:xfrm>
            <a:off x="335880" y="0"/>
            <a:ext cx="3752640" cy="1628280"/>
            <a:chOff x="335880" y="0"/>
            <a:chExt cx="3752640" cy="1628280"/>
          </a:xfrm>
        </p:grpSpPr>
        <p:pic>
          <p:nvPicPr>
            <p:cNvPr id="92" name="Рисунок 7" descr=""/>
            <p:cNvPicPr/>
            <p:nvPr/>
          </p:nvPicPr>
          <p:blipFill>
            <a:blip r:embed="rId3"/>
            <a:stretch/>
          </p:blipFill>
          <p:spPr>
            <a:xfrm>
              <a:off x="335880" y="0"/>
              <a:ext cx="3752640" cy="161892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93" name="Picture 2" descr=""/>
            <p:cNvPicPr/>
            <p:nvPr/>
          </p:nvPicPr>
          <p:blipFill>
            <a:blip r:embed="rId4"/>
            <a:stretch/>
          </p:blipFill>
          <p:spPr>
            <a:xfrm>
              <a:off x="1500120" y="0"/>
              <a:ext cx="2504880" cy="1628280"/>
            </a:xfrm>
            <a:prstGeom prst="rect">
              <a:avLst/>
            </a:prstGeom>
            <a:ln w="9360">
              <a:noFill/>
            </a:ln>
          </p:spPr>
        </p:pic>
      </p:grpSp>
      <p:sp>
        <p:nvSpPr>
          <p:cNvPr id="94" name="CustomShape 3"/>
          <p:cNvSpPr/>
          <p:nvPr/>
        </p:nvSpPr>
        <p:spPr>
          <a:xfrm>
            <a:off x="7374960" y="0"/>
            <a:ext cx="4502160" cy="469080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5" name="CustomShape 4"/>
          <p:cNvSpPr/>
          <p:nvPr/>
        </p:nvSpPr>
        <p:spPr>
          <a:xfrm>
            <a:off x="0" y="1796760"/>
            <a:ext cx="7059600" cy="1552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3200" spc="-1" strike="noStrike">
                <a:solidFill>
                  <a:srgbClr val="70ad47"/>
                </a:solidFill>
                <a:latin typeface="Bookman Old Style"/>
                <a:ea typeface="Ebrima"/>
              </a:rPr>
              <a:t>Антикоррупционное декларирование. Методические рекомендации Минтруда России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96" name="CustomShape 5"/>
          <p:cNvSpPr/>
          <p:nvPr/>
        </p:nvSpPr>
        <p:spPr>
          <a:xfrm>
            <a:off x="6647040" y="5010480"/>
            <a:ext cx="5372640" cy="1248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1900" spc="-1" strike="noStrike">
                <a:solidFill>
                  <a:srgbClr val="404040"/>
                </a:solidFill>
                <a:latin typeface="Times New Roman"/>
              </a:rPr>
              <a:t>Департамент государственной политики в сфере государственной и муниципальной службы, противодействия коррупции Минтруда России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97" name="CustomShape 6"/>
          <p:cNvSpPr/>
          <p:nvPr/>
        </p:nvSpPr>
        <p:spPr>
          <a:xfrm>
            <a:off x="335880" y="5842080"/>
            <a:ext cx="2626200" cy="669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1900" spc="-1" strike="noStrike">
                <a:solidFill>
                  <a:srgbClr val="404040"/>
                </a:solidFill>
                <a:latin typeface="Times New Roman"/>
              </a:rPr>
              <a:t>Москва,</a:t>
            </a:r>
            <a:endParaRPr b="0" lang="ru-RU" sz="19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1900" spc="-1" strike="noStrike">
                <a:solidFill>
                  <a:srgbClr val="404040"/>
                </a:solidFill>
                <a:latin typeface="Times New Roman"/>
              </a:rPr>
              <a:t>27 января 2021 г.</a:t>
            </a:r>
            <a:endParaRPr b="0" lang="ru-RU" sz="19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8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99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100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01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02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103" name="TextShape 6"/>
          <p:cNvSpPr txBox="1"/>
          <p:nvPr/>
        </p:nvSpPr>
        <p:spPr>
          <a:xfrm>
            <a:off x="11244960" y="0"/>
            <a:ext cx="540360" cy="3427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7DC678C9-9090-44DB-A7EE-ECF226ECA11B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104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105" name="CustomShape 7"/>
          <p:cNvSpPr/>
          <p:nvPr/>
        </p:nvSpPr>
        <p:spPr>
          <a:xfrm>
            <a:off x="551520" y="828360"/>
            <a:ext cx="11088720" cy="821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Полномочия Минтруда России 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и антикоррупционные требования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106" name="Рисунок 2" descr=""/>
          <p:cNvPicPr/>
          <p:nvPr/>
        </p:nvPicPr>
        <p:blipFill>
          <a:blip r:embed="rId2"/>
          <a:srcRect l="0" t="0" r="0" b="18856"/>
          <a:stretch/>
        </p:blipFill>
        <p:spPr>
          <a:xfrm>
            <a:off x="383040" y="2496240"/>
            <a:ext cx="3255120" cy="3302280"/>
          </a:xfrm>
          <a:prstGeom prst="rect">
            <a:avLst/>
          </a:prstGeom>
          <a:ln>
            <a:noFill/>
          </a:ln>
        </p:spPr>
      </p:pic>
      <p:sp>
        <p:nvSpPr>
          <p:cNvPr id="107" name="CustomShape 8"/>
          <p:cNvSpPr/>
          <p:nvPr/>
        </p:nvSpPr>
        <p:spPr>
          <a:xfrm>
            <a:off x="5572080" y="3707640"/>
            <a:ext cx="6213240" cy="798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  <a:ea typeface="Calibri"/>
              </a:rPr>
              <a:t>Издание инструктивно-методических материалов по вопросам противодействия коррупции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108" name="CustomShape 9"/>
          <p:cNvSpPr/>
          <p:nvPr/>
        </p:nvSpPr>
        <p:spPr>
          <a:xfrm>
            <a:off x="5572080" y="2566080"/>
            <a:ext cx="6236640" cy="798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Оказание консультативной и методической помощи в реализации требований антикоррупционного законодательства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109" name="CustomShape 10"/>
          <p:cNvSpPr/>
          <p:nvPr/>
        </p:nvSpPr>
        <p:spPr>
          <a:xfrm>
            <a:off x="5572080" y="4906440"/>
            <a:ext cx="6213240" cy="798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Консультативно-методическое обеспечение мер, направленных на предупреждение коррупции в организациях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110" name="Line 11"/>
          <p:cNvSpPr/>
          <p:nvPr/>
        </p:nvSpPr>
        <p:spPr>
          <a:xfrm>
            <a:off x="4196880" y="3553200"/>
            <a:ext cx="7611840" cy="0"/>
          </a:xfrm>
          <a:prstGeom prst="line">
            <a:avLst/>
          </a:prstGeom>
          <a:ln w="126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1" name="Line 12"/>
          <p:cNvSpPr/>
          <p:nvPr/>
        </p:nvSpPr>
        <p:spPr>
          <a:xfrm>
            <a:off x="4158720" y="4673880"/>
            <a:ext cx="7650000" cy="0"/>
          </a:xfrm>
          <a:prstGeom prst="line">
            <a:avLst/>
          </a:prstGeom>
          <a:ln w="126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2" name="CustomShape 13"/>
          <p:cNvSpPr/>
          <p:nvPr/>
        </p:nvSpPr>
        <p:spPr>
          <a:xfrm>
            <a:off x="4240800" y="2512080"/>
            <a:ext cx="1142640" cy="913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5400" spc="-1" strike="noStrike">
                <a:solidFill>
                  <a:srgbClr val="ffc000"/>
                </a:solidFill>
                <a:latin typeface="Arial Black"/>
              </a:rPr>
              <a:t>1.</a:t>
            </a:r>
            <a:endParaRPr b="0" lang="ru-RU" sz="5400" spc="-1" strike="noStrike">
              <a:latin typeface="Arial"/>
            </a:endParaRPr>
          </a:p>
        </p:txBody>
      </p:sp>
      <p:sp>
        <p:nvSpPr>
          <p:cNvPr id="113" name="CustomShape 14"/>
          <p:cNvSpPr/>
          <p:nvPr/>
        </p:nvSpPr>
        <p:spPr>
          <a:xfrm>
            <a:off x="4240800" y="3641400"/>
            <a:ext cx="1142640" cy="913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5400" spc="-1" strike="noStrike">
                <a:solidFill>
                  <a:srgbClr val="ffc000"/>
                </a:solidFill>
                <a:latin typeface="Arial Black"/>
              </a:rPr>
              <a:t>2.</a:t>
            </a:r>
            <a:endParaRPr b="0" lang="ru-RU" sz="5400" spc="-1" strike="noStrike">
              <a:latin typeface="Arial"/>
            </a:endParaRPr>
          </a:p>
        </p:txBody>
      </p:sp>
      <p:sp>
        <p:nvSpPr>
          <p:cNvPr id="114" name="CustomShape 15"/>
          <p:cNvSpPr/>
          <p:nvPr/>
        </p:nvSpPr>
        <p:spPr>
          <a:xfrm>
            <a:off x="4240800" y="4845960"/>
            <a:ext cx="1142640" cy="913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5400" spc="-1" strike="noStrike">
                <a:solidFill>
                  <a:srgbClr val="ffc000"/>
                </a:solidFill>
                <a:latin typeface="Arial Black"/>
              </a:rPr>
              <a:t>3.</a:t>
            </a:r>
            <a:endParaRPr b="0" lang="ru-RU" sz="5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5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116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117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18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19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120" name="TextShape 6"/>
          <p:cNvSpPr txBox="1"/>
          <p:nvPr/>
        </p:nvSpPr>
        <p:spPr>
          <a:xfrm>
            <a:off x="11244960" y="0"/>
            <a:ext cx="540360" cy="3427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DFAACD5F-CD94-4785-95EE-ED844A0BD194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121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122" name="CustomShape 7"/>
          <p:cNvSpPr/>
          <p:nvPr/>
        </p:nvSpPr>
        <p:spPr>
          <a:xfrm>
            <a:off x="551520" y="828360"/>
            <a:ext cx="11088720" cy="821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Методические материалы 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Минтруда России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123" name="Рисунок 3" descr=""/>
          <p:cNvPicPr/>
          <p:nvPr/>
        </p:nvPicPr>
        <p:blipFill>
          <a:blip r:embed="rId2"/>
          <a:srcRect l="0" t="0" r="0" b="20321"/>
          <a:stretch/>
        </p:blipFill>
        <p:spPr>
          <a:xfrm>
            <a:off x="8253360" y="2593440"/>
            <a:ext cx="3254040" cy="3240720"/>
          </a:xfrm>
          <a:prstGeom prst="rect">
            <a:avLst/>
          </a:prstGeom>
          <a:ln>
            <a:noFill/>
          </a:ln>
        </p:spPr>
      </p:pic>
      <p:sp>
        <p:nvSpPr>
          <p:cNvPr id="124" name="CustomShape 8"/>
          <p:cNvSpPr/>
          <p:nvPr/>
        </p:nvSpPr>
        <p:spPr>
          <a:xfrm>
            <a:off x="1753560" y="3830760"/>
            <a:ext cx="6213240" cy="798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  <a:ea typeface="Calibri"/>
              </a:rPr>
              <a:t>Размещены в открытом доступе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125" name="CustomShape 9"/>
          <p:cNvSpPr/>
          <p:nvPr/>
        </p:nvSpPr>
        <p:spPr>
          <a:xfrm>
            <a:off x="1753560" y="2689560"/>
            <a:ext cx="6236640" cy="798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Согласованы с заинтересованными федеральными государственными органами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126" name="CustomShape 10"/>
          <p:cNvSpPr/>
          <p:nvPr/>
        </p:nvSpPr>
        <p:spPr>
          <a:xfrm>
            <a:off x="1753560" y="5029560"/>
            <a:ext cx="6213240" cy="798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Корректируются при необходимости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127" name="Line 11"/>
          <p:cNvSpPr/>
          <p:nvPr/>
        </p:nvSpPr>
        <p:spPr>
          <a:xfrm>
            <a:off x="378360" y="3676320"/>
            <a:ext cx="7611840" cy="0"/>
          </a:xfrm>
          <a:prstGeom prst="line">
            <a:avLst/>
          </a:prstGeom>
          <a:ln w="126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28" name="Line 12"/>
          <p:cNvSpPr/>
          <p:nvPr/>
        </p:nvSpPr>
        <p:spPr>
          <a:xfrm>
            <a:off x="340200" y="4797000"/>
            <a:ext cx="7650000" cy="0"/>
          </a:xfrm>
          <a:prstGeom prst="line">
            <a:avLst/>
          </a:prstGeom>
          <a:ln w="126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29" name="CustomShape 13"/>
          <p:cNvSpPr/>
          <p:nvPr/>
        </p:nvSpPr>
        <p:spPr>
          <a:xfrm>
            <a:off x="422280" y="2635200"/>
            <a:ext cx="1142640" cy="913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5400" spc="-1" strike="noStrike">
                <a:solidFill>
                  <a:srgbClr val="ffc000"/>
                </a:solidFill>
                <a:latin typeface="Arial Black"/>
              </a:rPr>
              <a:t>1.</a:t>
            </a:r>
            <a:endParaRPr b="0" lang="ru-RU" sz="5400" spc="-1" strike="noStrike">
              <a:latin typeface="Arial"/>
            </a:endParaRPr>
          </a:p>
        </p:txBody>
      </p:sp>
      <p:sp>
        <p:nvSpPr>
          <p:cNvPr id="130" name="CustomShape 14"/>
          <p:cNvSpPr/>
          <p:nvPr/>
        </p:nvSpPr>
        <p:spPr>
          <a:xfrm>
            <a:off x="422280" y="3764520"/>
            <a:ext cx="1142640" cy="913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5400" spc="-1" strike="noStrike">
                <a:solidFill>
                  <a:srgbClr val="ffc000"/>
                </a:solidFill>
                <a:latin typeface="Arial Black"/>
              </a:rPr>
              <a:t>2.</a:t>
            </a:r>
            <a:endParaRPr b="0" lang="ru-RU" sz="5400" spc="-1" strike="noStrike">
              <a:latin typeface="Arial"/>
            </a:endParaRPr>
          </a:p>
        </p:txBody>
      </p:sp>
      <p:sp>
        <p:nvSpPr>
          <p:cNvPr id="131" name="CustomShape 15"/>
          <p:cNvSpPr/>
          <p:nvPr/>
        </p:nvSpPr>
        <p:spPr>
          <a:xfrm>
            <a:off x="422280" y="4969080"/>
            <a:ext cx="1142640" cy="913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5400" spc="-1" strike="noStrike">
                <a:solidFill>
                  <a:srgbClr val="ffc000"/>
                </a:solidFill>
                <a:latin typeface="Arial Black"/>
              </a:rPr>
              <a:t>3.</a:t>
            </a:r>
            <a:endParaRPr b="0" lang="ru-RU" sz="5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2" name="Group 1"/>
          <p:cNvGrpSpPr/>
          <p:nvPr/>
        </p:nvGrpSpPr>
        <p:grpSpPr>
          <a:xfrm>
            <a:off x="8978760" y="3732120"/>
            <a:ext cx="3310920" cy="2959200"/>
            <a:chOff x="8978760" y="3732120"/>
            <a:chExt cx="3310920" cy="2959200"/>
          </a:xfrm>
        </p:grpSpPr>
        <p:pic>
          <p:nvPicPr>
            <p:cNvPr id="133" name="Picture 2" descr="C:\Users\TuguchevNM\Downloads\noun_741293_cc.png"/>
            <p:cNvPicPr/>
            <p:nvPr/>
          </p:nvPicPr>
          <p:blipFill>
            <a:blip r:embed="rId1"/>
            <a:srcRect l="0" t="0" r="0" b="13653"/>
            <a:stretch/>
          </p:blipFill>
          <p:spPr>
            <a:xfrm>
              <a:off x="8978760" y="3832200"/>
              <a:ext cx="3310920" cy="2859120"/>
            </a:xfrm>
            <a:prstGeom prst="rect">
              <a:avLst/>
            </a:prstGeom>
            <a:ln>
              <a:noFill/>
            </a:ln>
          </p:spPr>
        </p:pic>
        <p:sp>
          <p:nvSpPr>
            <p:cNvPr id="134" name="CustomShape 2"/>
            <p:cNvSpPr/>
            <p:nvPr/>
          </p:nvSpPr>
          <p:spPr>
            <a:xfrm>
              <a:off x="9518040" y="3732120"/>
              <a:ext cx="2322000" cy="2930040"/>
            </a:xfrm>
            <a:prstGeom prst="rect">
              <a:avLst/>
            </a:prstGeom>
            <a:solidFill>
              <a:schemeClr val="bg1">
                <a:alpha val="5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135" name="Group 3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136" name="CustomShape 4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137" name="CustomShape 5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38" name="CustomShape 6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39" name="CustomShape 7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140" name="TextShape 8"/>
          <p:cNvSpPr txBox="1"/>
          <p:nvPr/>
        </p:nvSpPr>
        <p:spPr>
          <a:xfrm>
            <a:off x="11022840" y="0"/>
            <a:ext cx="762480" cy="3427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E554DE38-703D-4FFE-918B-9814227A24B0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141" name="Объект 11" descr=""/>
          <p:cNvPicPr/>
          <p:nvPr/>
        </p:nvPicPr>
        <p:blipFill>
          <a:blip r:embed="rId2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142" name="CustomShape 9"/>
          <p:cNvSpPr/>
          <p:nvPr/>
        </p:nvSpPr>
        <p:spPr>
          <a:xfrm>
            <a:off x="551520" y="849600"/>
            <a:ext cx="11088720" cy="45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Методическое обеспечение представления сведений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43" name="CustomShape 10"/>
          <p:cNvSpPr/>
          <p:nvPr/>
        </p:nvSpPr>
        <p:spPr>
          <a:xfrm>
            <a:off x="1476360" y="1595520"/>
            <a:ext cx="4812120" cy="176976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1900" spc="-1" strike="noStrike">
                <a:solidFill>
                  <a:srgbClr val="ffffff"/>
                </a:solidFill>
                <a:latin typeface="Calibri"/>
              </a:rPr>
              <a:t>Методические рекомендации</a:t>
            </a:r>
            <a:endParaRPr b="0" lang="ru-RU" sz="19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1200" spc="-1" strike="noStrike">
                <a:solidFill>
                  <a:srgbClr val="ffffff"/>
                </a:solidFill>
                <a:latin typeface="Calibri"/>
              </a:rPr>
              <a:t>по вопросам представления сведений о доходах, расходах, об имуществе и обязательствах имущественного характера и заполнения соответствующей формы справки в 2021 году </a:t>
            </a:r>
            <a:br/>
            <a:r>
              <a:rPr b="1" lang="ru-RU" sz="1200" spc="-1" strike="noStrike">
                <a:solidFill>
                  <a:srgbClr val="ffffff"/>
                </a:solidFill>
                <a:latin typeface="Calibri"/>
              </a:rPr>
              <a:t>(за отчетный 2020 год)</a:t>
            </a:r>
            <a:endParaRPr b="0" lang="ru-RU" sz="1200" spc="-1" strike="noStrike">
              <a:latin typeface="Arial"/>
            </a:endParaRPr>
          </a:p>
        </p:txBody>
      </p:sp>
      <p:sp>
        <p:nvSpPr>
          <p:cNvPr id="144" name="CustomShape 11"/>
          <p:cNvSpPr/>
          <p:nvPr/>
        </p:nvSpPr>
        <p:spPr>
          <a:xfrm>
            <a:off x="5933520" y="3083040"/>
            <a:ext cx="4812840" cy="177084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1900" spc="-1" strike="noStrike">
                <a:solidFill>
                  <a:srgbClr val="ffffff"/>
                </a:solidFill>
                <a:latin typeface="Calibri"/>
              </a:rPr>
              <a:t>Методические рекомендации</a:t>
            </a:r>
            <a:endParaRPr b="0" lang="ru-RU" sz="19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1200" spc="-1" strike="noStrike">
                <a:solidFill>
                  <a:srgbClr val="ffffff"/>
                </a:solidFill>
                <a:latin typeface="Calibri"/>
              </a:rPr>
              <a:t>по проведению анализа сведений о доходах, расходах, об имуществе и обязательствах имущественного характера</a:t>
            </a:r>
            <a:endParaRPr b="0" lang="ru-RU" sz="1200" spc="-1" strike="noStrike">
              <a:latin typeface="Arial"/>
            </a:endParaRPr>
          </a:p>
        </p:txBody>
      </p:sp>
      <p:sp>
        <p:nvSpPr>
          <p:cNvPr id="145" name="CustomShape 12"/>
          <p:cNvSpPr/>
          <p:nvPr/>
        </p:nvSpPr>
        <p:spPr>
          <a:xfrm>
            <a:off x="1475640" y="4570920"/>
            <a:ext cx="4812840" cy="177084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ffffff"/>
                </a:solidFill>
                <a:latin typeface="Calibri"/>
              </a:rPr>
              <a:t>Обзор практики привлечения </a:t>
            </a:r>
            <a:br/>
            <a:r>
              <a:rPr b="1" lang="ru-RU" sz="1800" spc="-1" strike="noStrike">
                <a:solidFill>
                  <a:srgbClr val="ffffff"/>
                </a:solidFill>
                <a:latin typeface="Calibri"/>
              </a:rPr>
              <a:t>к ответственности</a:t>
            </a:r>
            <a:r>
              <a:rPr b="1" lang="ru-RU" sz="1400" spc="-1" strike="noStrike">
                <a:solidFill>
                  <a:srgbClr val="ffffff"/>
                </a:solidFill>
                <a:latin typeface="Calibri"/>
              </a:rPr>
              <a:t> </a:t>
            </a:r>
            <a:endParaRPr b="0" lang="ru-RU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1200" spc="-1" strike="noStrike">
                <a:solidFill>
                  <a:srgbClr val="ffffff"/>
                </a:solidFill>
                <a:latin typeface="Calibri"/>
              </a:rPr>
              <a:t>государственных (муниципальных) служащих за несоблюдение ограничений и запретов, требований о предотвращении или об урегулировании конфликта интересов и неисполнение обязанностей, установленных в целях противодействия коррупции</a:t>
            </a:r>
            <a:endParaRPr b="0" lang="ru-RU" sz="1200" spc="-1" strike="noStrike">
              <a:latin typeface="Arial"/>
            </a:endParaRPr>
          </a:p>
        </p:txBody>
      </p:sp>
      <p:pic>
        <p:nvPicPr>
          <p:cNvPr id="146" name="Picture 2" descr="http://qrcoder.ru/code/?https%3A%2F%2Fmintrud.gov.ru%2Fministry%2Fprogramms%2Fanticorruption%2F9%2F5&amp;4&amp;0"/>
          <p:cNvPicPr/>
          <p:nvPr/>
        </p:nvPicPr>
        <p:blipFill>
          <a:blip r:embed="rId3"/>
          <a:stretch/>
        </p:blipFill>
        <p:spPr>
          <a:xfrm>
            <a:off x="6598800" y="1940760"/>
            <a:ext cx="1079640" cy="1079640"/>
          </a:xfrm>
          <a:prstGeom prst="rect">
            <a:avLst/>
          </a:prstGeom>
          <a:ln>
            <a:noFill/>
          </a:ln>
        </p:spPr>
      </p:pic>
      <p:pic>
        <p:nvPicPr>
          <p:cNvPr id="147" name="Picture 4" descr="http://qrcoder.ru/code/?https%3A%2F%2Fmintrud.gov.ru%2Fministry%2Fprogramms%2Fanticorruption%2F9%2F12&amp;4&amp;0"/>
          <p:cNvPicPr/>
          <p:nvPr/>
        </p:nvPicPr>
        <p:blipFill>
          <a:blip r:embed="rId4"/>
          <a:stretch/>
        </p:blipFill>
        <p:spPr>
          <a:xfrm>
            <a:off x="4123080" y="3428640"/>
            <a:ext cx="1080360" cy="1080360"/>
          </a:xfrm>
          <a:prstGeom prst="rect">
            <a:avLst/>
          </a:prstGeom>
          <a:ln>
            <a:noFill/>
          </a:ln>
        </p:spPr>
      </p:pic>
      <p:pic>
        <p:nvPicPr>
          <p:cNvPr id="148" name="Picture 6" descr="http://qrcoder.ru/code/?https%3A%2F%2Fmintrud.gov.ru%2Fministry%2Fprogramms%2Fanticorruption%2F9%2F7&amp;4&amp;0"/>
          <p:cNvPicPr/>
          <p:nvPr/>
        </p:nvPicPr>
        <p:blipFill>
          <a:blip r:embed="rId5"/>
          <a:stretch/>
        </p:blipFill>
        <p:spPr>
          <a:xfrm>
            <a:off x="6598800" y="4981320"/>
            <a:ext cx="1079640" cy="1079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9" name="Group 1"/>
          <p:cNvGrpSpPr/>
          <p:nvPr/>
        </p:nvGrpSpPr>
        <p:grpSpPr>
          <a:xfrm>
            <a:off x="8472240" y="3236760"/>
            <a:ext cx="3765240" cy="3179880"/>
            <a:chOff x="8472240" y="3236760"/>
            <a:chExt cx="3765240" cy="3179880"/>
          </a:xfrm>
        </p:grpSpPr>
        <p:pic>
          <p:nvPicPr>
            <p:cNvPr id="150" name="Рисунок 4" descr=""/>
            <p:cNvPicPr/>
            <p:nvPr/>
          </p:nvPicPr>
          <p:blipFill>
            <a:blip r:embed="rId1"/>
            <a:srcRect l="0" t="0" r="0" b="15548"/>
            <a:stretch/>
          </p:blipFill>
          <p:spPr>
            <a:xfrm>
              <a:off x="8472240" y="3236760"/>
              <a:ext cx="3765240" cy="3179880"/>
            </a:xfrm>
            <a:prstGeom prst="rect">
              <a:avLst/>
            </a:prstGeom>
            <a:ln>
              <a:noFill/>
            </a:ln>
          </p:spPr>
        </p:pic>
        <p:sp>
          <p:nvSpPr>
            <p:cNvPr id="151" name="CustomShape 2"/>
            <p:cNvSpPr/>
            <p:nvPr/>
          </p:nvSpPr>
          <p:spPr>
            <a:xfrm>
              <a:off x="8818920" y="3278160"/>
              <a:ext cx="2966040" cy="2930040"/>
            </a:xfrm>
            <a:prstGeom prst="rect">
              <a:avLst/>
            </a:prstGeom>
            <a:solidFill>
              <a:schemeClr val="bg1">
                <a:alpha val="5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152" name="Group 3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153" name="CustomShape 4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154" name="CustomShape 5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55" name="CustomShape 6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56" name="CustomShape 7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157" name="TextShape 8"/>
          <p:cNvSpPr txBox="1"/>
          <p:nvPr/>
        </p:nvSpPr>
        <p:spPr>
          <a:xfrm>
            <a:off x="11022840" y="0"/>
            <a:ext cx="762480" cy="3427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E026945C-00C2-4B7D-8C81-E5FCA8630DF7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158" name="Объект 11" descr=""/>
          <p:cNvPicPr/>
          <p:nvPr/>
        </p:nvPicPr>
        <p:blipFill>
          <a:blip r:embed="rId2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159" name="CustomShape 9"/>
          <p:cNvSpPr/>
          <p:nvPr/>
        </p:nvSpPr>
        <p:spPr>
          <a:xfrm>
            <a:off x="870840" y="830520"/>
            <a:ext cx="11088720" cy="45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Методические рекомендации по проведению анализа сведений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60" name="CustomShape 10"/>
          <p:cNvSpPr/>
          <p:nvPr/>
        </p:nvSpPr>
        <p:spPr>
          <a:xfrm>
            <a:off x="3742200" y="1585080"/>
            <a:ext cx="4707360" cy="35964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908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Основные аспекты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161" name="CustomShape 11"/>
          <p:cNvSpPr/>
          <p:nvPr/>
        </p:nvSpPr>
        <p:spPr>
          <a:xfrm>
            <a:off x="1647720" y="4129560"/>
            <a:ext cx="4118040" cy="1577880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80000"/>
              </a:lnSpc>
            </a:pPr>
            <a:r>
              <a:rPr b="1" lang="ru-RU" sz="1900" spc="-1" strike="noStrike">
                <a:solidFill>
                  <a:srgbClr val="ffffff"/>
                </a:solidFill>
                <a:latin typeface="Calibri"/>
              </a:rPr>
              <a:t>Сопоставление с предыдущей справкой, чтобы не было «потерь»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162" name="CustomShape 12"/>
          <p:cNvSpPr/>
          <p:nvPr/>
        </p:nvSpPr>
        <p:spPr>
          <a:xfrm>
            <a:off x="1652760" y="2237760"/>
            <a:ext cx="4118040" cy="1577880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80000"/>
              </a:lnSpc>
            </a:pPr>
            <a:r>
              <a:rPr b="1" lang="ru-RU" sz="1900" spc="-1" strike="noStrike">
                <a:solidFill>
                  <a:srgbClr val="ffffff"/>
                </a:solidFill>
                <a:latin typeface="Calibri"/>
              </a:rPr>
              <a:t>Необходимо быть внимательным: сверяться с документами, заполнять все необходимые графы и т.д.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163" name="CustomShape 13"/>
          <p:cNvSpPr/>
          <p:nvPr/>
        </p:nvSpPr>
        <p:spPr>
          <a:xfrm>
            <a:off x="5770800" y="3092400"/>
            <a:ext cx="4118040" cy="1577880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80000"/>
              </a:lnSpc>
            </a:pPr>
            <a:r>
              <a:rPr b="1" lang="ru-RU" sz="1900" spc="-1" strike="noStrike">
                <a:solidFill>
                  <a:srgbClr val="ffffff"/>
                </a:solidFill>
                <a:latin typeface="Calibri"/>
              </a:rPr>
              <a:t>Соблюдение формальной логики: есть уведомление об иной оплачиваемой работе, - требуется указать доход, имеется вклад – доход и т.д.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164" name="CustomShape 14"/>
          <p:cNvSpPr/>
          <p:nvPr/>
        </p:nvSpPr>
        <p:spPr>
          <a:xfrm>
            <a:off x="5770800" y="4984200"/>
            <a:ext cx="4118040" cy="1577880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80000"/>
              </a:lnSpc>
            </a:pPr>
            <a:r>
              <a:rPr b="1" lang="ru-RU" sz="1900" spc="-1" strike="noStrike">
                <a:solidFill>
                  <a:srgbClr val="ffffff"/>
                </a:solidFill>
                <a:latin typeface="Calibri"/>
              </a:rPr>
              <a:t>«Уникальная» ситуация: приложите сразу подтверждающие документы</a:t>
            </a:r>
            <a:endParaRPr b="0" lang="ru-RU" sz="19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5" name="Group 1"/>
          <p:cNvGrpSpPr/>
          <p:nvPr/>
        </p:nvGrpSpPr>
        <p:grpSpPr>
          <a:xfrm>
            <a:off x="9114840" y="4151520"/>
            <a:ext cx="2844720" cy="2447640"/>
            <a:chOff x="9114840" y="4151520"/>
            <a:chExt cx="2844720" cy="2447640"/>
          </a:xfrm>
        </p:grpSpPr>
        <p:pic>
          <p:nvPicPr>
            <p:cNvPr id="166" name="Рисунок 2" descr=""/>
            <p:cNvPicPr/>
            <p:nvPr/>
          </p:nvPicPr>
          <p:blipFill>
            <a:blip r:embed="rId1"/>
            <a:srcRect l="0" t="0" r="0" b="16759"/>
            <a:stretch/>
          </p:blipFill>
          <p:spPr>
            <a:xfrm>
              <a:off x="9114840" y="4151520"/>
              <a:ext cx="2844720" cy="2367720"/>
            </a:xfrm>
            <a:prstGeom prst="rect">
              <a:avLst/>
            </a:prstGeom>
            <a:ln>
              <a:noFill/>
            </a:ln>
          </p:spPr>
        </p:pic>
        <p:sp>
          <p:nvSpPr>
            <p:cNvPr id="167" name="CustomShape 2"/>
            <p:cNvSpPr/>
            <p:nvPr/>
          </p:nvSpPr>
          <p:spPr>
            <a:xfrm>
              <a:off x="9432000" y="4155120"/>
              <a:ext cx="2156040" cy="2444040"/>
            </a:xfrm>
            <a:prstGeom prst="rect">
              <a:avLst/>
            </a:prstGeom>
            <a:solidFill>
              <a:schemeClr val="bg1">
                <a:alpha val="5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168" name="Group 3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169" name="CustomShape 4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170" name="CustomShape 5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71" name="CustomShape 6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72" name="CustomShape 7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173" name="TextShape 8"/>
          <p:cNvSpPr txBox="1"/>
          <p:nvPr/>
        </p:nvSpPr>
        <p:spPr>
          <a:xfrm>
            <a:off x="11022840" y="0"/>
            <a:ext cx="762480" cy="3427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69B1C7F5-C1EA-4B1F-BBA8-A593E6E5B8EF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174" name="Объект 11" descr=""/>
          <p:cNvPicPr/>
          <p:nvPr/>
        </p:nvPicPr>
        <p:blipFill>
          <a:blip r:embed="rId2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175" name="CustomShape 9"/>
          <p:cNvSpPr/>
          <p:nvPr/>
        </p:nvSpPr>
        <p:spPr>
          <a:xfrm>
            <a:off x="870840" y="830520"/>
            <a:ext cx="11088720" cy="45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Методические рекомендации по вопросам представления сведений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76" name="CustomShape 10"/>
          <p:cNvSpPr/>
          <p:nvPr/>
        </p:nvSpPr>
        <p:spPr>
          <a:xfrm>
            <a:off x="3742200" y="1464120"/>
            <a:ext cx="4707360" cy="35964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908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Основные новеллы (1)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177" name="CustomShape 11"/>
          <p:cNvSpPr/>
          <p:nvPr/>
        </p:nvSpPr>
        <p:spPr>
          <a:xfrm>
            <a:off x="326160" y="3074400"/>
            <a:ext cx="5441760" cy="575640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Имеет значение перечень, действовавший </a:t>
            </a:r>
            <a:br/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на отчетную дату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178" name="CustomShape 12"/>
          <p:cNvSpPr/>
          <p:nvPr/>
        </p:nvSpPr>
        <p:spPr>
          <a:xfrm>
            <a:off x="3374280" y="5784120"/>
            <a:ext cx="5442840" cy="875520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Указание СНИЛС обязательно при его наличии; </a:t>
            </a:r>
            <a:br/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с ноября 2013 года присваивается новорожденным в беззаявительном порядке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179" name="CustomShape 13"/>
          <p:cNvSpPr/>
          <p:nvPr/>
        </p:nvSpPr>
        <p:spPr>
          <a:xfrm>
            <a:off x="324000" y="2095560"/>
            <a:ext cx="5442840" cy="875520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Участие гражданина в конкурсе </a:t>
            </a:r>
            <a:endParaRPr b="0" lang="ru-RU" sz="19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не предусматривает представление сведений, так как отсутствуют правовые основания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180" name="CustomShape 14"/>
          <p:cNvSpPr/>
          <p:nvPr/>
        </p:nvSpPr>
        <p:spPr>
          <a:xfrm>
            <a:off x="324360" y="3753720"/>
            <a:ext cx="5441760" cy="575640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Если сведения представлены, а лицо уволилось, то на сайте сведения не размещаются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181" name="CustomShape 15"/>
          <p:cNvSpPr/>
          <p:nvPr/>
        </p:nvSpPr>
        <p:spPr>
          <a:xfrm>
            <a:off x="324000" y="4436280"/>
            <a:ext cx="5441760" cy="575640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Если лицо не представило сведения, </a:t>
            </a:r>
            <a:br/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то представить уточненные оно не может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182" name="CustomShape 16"/>
          <p:cNvSpPr/>
          <p:nvPr/>
        </p:nvSpPr>
        <p:spPr>
          <a:xfrm>
            <a:off x="6392160" y="2102400"/>
            <a:ext cx="5442840" cy="874440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Сельский депутат, замещающий иную муниципальную должность, представляет сведения по каждой должности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183" name="CustomShape 17"/>
          <p:cNvSpPr/>
          <p:nvPr/>
        </p:nvSpPr>
        <p:spPr>
          <a:xfrm>
            <a:off x="6392160" y="3074400"/>
            <a:ext cx="5442840" cy="575640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Доход при ПСН указывается на основании книги учета доходов ИП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184" name="CustomShape 18"/>
          <p:cNvSpPr/>
          <p:nvPr/>
        </p:nvSpPr>
        <p:spPr>
          <a:xfrm>
            <a:off x="325080" y="5118840"/>
            <a:ext cx="5441760" cy="575640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К справке могут быть приложены любые применимые документы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185" name="CustomShape 19"/>
          <p:cNvSpPr/>
          <p:nvPr/>
        </p:nvSpPr>
        <p:spPr>
          <a:xfrm>
            <a:off x="6392160" y="3747600"/>
            <a:ext cx="5442840" cy="575640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Доход при ЕСХН указывается на основании налоговой декларации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186" name="CustomShape 20"/>
          <p:cNvSpPr/>
          <p:nvPr/>
        </p:nvSpPr>
        <p:spPr>
          <a:xfrm>
            <a:off x="6392160" y="4420800"/>
            <a:ext cx="5442840" cy="575640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«Самозанятый» может узнать свой доход </a:t>
            </a:r>
            <a:br/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в приложении «Мой налог»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187" name="CustomShape 21"/>
          <p:cNvSpPr/>
          <p:nvPr/>
        </p:nvSpPr>
        <p:spPr>
          <a:xfrm>
            <a:off x="6392160" y="5118840"/>
            <a:ext cx="5442840" cy="575640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Информацию о выплатах по больничному необходимо получать в ФСС</a:t>
            </a:r>
            <a:endParaRPr b="0" lang="ru-RU" sz="19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8" name="Group 1"/>
          <p:cNvGrpSpPr/>
          <p:nvPr/>
        </p:nvGrpSpPr>
        <p:grpSpPr>
          <a:xfrm>
            <a:off x="9114840" y="4138200"/>
            <a:ext cx="2844720" cy="2447640"/>
            <a:chOff x="9114840" y="4138200"/>
            <a:chExt cx="2844720" cy="2447640"/>
          </a:xfrm>
        </p:grpSpPr>
        <p:pic>
          <p:nvPicPr>
            <p:cNvPr id="189" name="Рисунок 2" descr=""/>
            <p:cNvPicPr/>
            <p:nvPr/>
          </p:nvPicPr>
          <p:blipFill>
            <a:blip r:embed="rId1"/>
            <a:srcRect l="0" t="0" r="0" b="16759"/>
            <a:stretch/>
          </p:blipFill>
          <p:spPr>
            <a:xfrm>
              <a:off x="9114840" y="4138200"/>
              <a:ext cx="2844720" cy="2367720"/>
            </a:xfrm>
            <a:prstGeom prst="rect">
              <a:avLst/>
            </a:prstGeom>
            <a:ln>
              <a:noFill/>
            </a:ln>
          </p:spPr>
        </p:pic>
        <p:sp>
          <p:nvSpPr>
            <p:cNvPr id="190" name="CustomShape 2"/>
            <p:cNvSpPr/>
            <p:nvPr/>
          </p:nvSpPr>
          <p:spPr>
            <a:xfrm>
              <a:off x="9432000" y="4141800"/>
              <a:ext cx="2156040" cy="2444040"/>
            </a:xfrm>
            <a:prstGeom prst="rect">
              <a:avLst/>
            </a:prstGeom>
            <a:solidFill>
              <a:schemeClr val="bg1">
                <a:alpha val="5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191" name="Group 3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192" name="CustomShape 4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193" name="CustomShape 5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94" name="CustomShape 6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95" name="CustomShape 7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196" name="TextShape 8"/>
          <p:cNvSpPr txBox="1"/>
          <p:nvPr/>
        </p:nvSpPr>
        <p:spPr>
          <a:xfrm>
            <a:off x="11022840" y="0"/>
            <a:ext cx="762480" cy="3427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497886A9-F59C-4598-84AE-E854FD832621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197" name="Объект 11" descr=""/>
          <p:cNvPicPr/>
          <p:nvPr/>
        </p:nvPicPr>
        <p:blipFill>
          <a:blip r:embed="rId2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198" name="CustomShape 9"/>
          <p:cNvSpPr/>
          <p:nvPr/>
        </p:nvSpPr>
        <p:spPr>
          <a:xfrm>
            <a:off x="870840" y="830520"/>
            <a:ext cx="11088720" cy="45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Методические рекомендации по вопросам представления сведений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99" name="CustomShape 10"/>
          <p:cNvSpPr/>
          <p:nvPr/>
        </p:nvSpPr>
        <p:spPr>
          <a:xfrm>
            <a:off x="3742200" y="1450800"/>
            <a:ext cx="4707360" cy="35964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908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Основные новеллы (2)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200" name="CustomShape 11"/>
          <p:cNvSpPr/>
          <p:nvPr/>
        </p:nvSpPr>
        <p:spPr>
          <a:xfrm>
            <a:off x="314640" y="3702960"/>
            <a:ext cx="5442840" cy="2444040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Продажа имущества в долевой или совместной собственности с «неизвестным» распределением средств подразумевает отражение дохода </a:t>
            </a:r>
            <a:br/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в соответствующих пропорциях </a:t>
            </a:r>
            <a:endParaRPr b="0" lang="ru-RU" sz="19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(исключение, если происходит продажа имущества внутри семьи служащего (работника) с учетом положений пп. 10 п. 64 Методических рекомендаций)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201" name="CustomShape 12"/>
          <p:cNvSpPr/>
          <p:nvPr/>
        </p:nvSpPr>
        <p:spPr>
          <a:xfrm>
            <a:off x="6393240" y="2097360"/>
            <a:ext cx="5442840" cy="1212120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Приведены примеры федеральных выплат </a:t>
            </a:r>
            <a:br/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в связи с распространением COVID-19</a:t>
            </a:r>
            <a:endParaRPr b="0" lang="ru-RU" sz="19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(в рамках региональных выплат используйте аналогичный подход)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202" name="CustomShape 13"/>
          <p:cNvSpPr/>
          <p:nvPr/>
        </p:nvSpPr>
        <p:spPr>
          <a:xfrm>
            <a:off x="6402600" y="4774680"/>
            <a:ext cx="5442840" cy="575640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Паенакопление имеет специальное основание приобретения права собственности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203" name="CustomShape 14"/>
          <p:cNvSpPr/>
          <p:nvPr/>
        </p:nvSpPr>
        <p:spPr>
          <a:xfrm>
            <a:off x="6393240" y="3436200"/>
            <a:ext cx="5442840" cy="1212120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Сделка до приобретения статуса служащего (работника) или супругой (супругом) до вступления в брак со служащим (работником) </a:t>
            </a:r>
            <a:endParaRPr b="0" lang="ru-RU" sz="19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не отражается в разделе 2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204" name="CustomShape 15"/>
          <p:cNvSpPr/>
          <p:nvPr/>
        </p:nvSpPr>
        <p:spPr>
          <a:xfrm>
            <a:off x="6402600" y="5468040"/>
            <a:ext cx="5442840" cy="575640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Используйте Указание Банка России от 15 апреля 2020 г. № 5440-У при заполнении справки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205" name="CustomShape 16"/>
          <p:cNvSpPr/>
          <p:nvPr/>
        </p:nvSpPr>
        <p:spPr>
          <a:xfrm>
            <a:off x="6393240" y="6127920"/>
            <a:ext cx="5442840" cy="575640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Передача имущества в доверительное управление не отменяет право собственности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206" name="CustomShape 17"/>
          <p:cNvSpPr/>
          <p:nvPr/>
        </p:nvSpPr>
        <p:spPr>
          <a:xfrm>
            <a:off x="314640" y="2097360"/>
            <a:ext cx="5442840" cy="1517400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Движение средств внутри семьи не является доходом за исключением случая, когда денежные средства предоставляются лицом, </a:t>
            </a:r>
            <a:br/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в отношении которого не может быть представлена справка</a:t>
            </a:r>
            <a:endParaRPr b="0" lang="ru-RU" sz="19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7" name="Group 1"/>
          <p:cNvGrpSpPr/>
          <p:nvPr/>
        </p:nvGrpSpPr>
        <p:grpSpPr>
          <a:xfrm>
            <a:off x="9114840" y="4138200"/>
            <a:ext cx="2844720" cy="2447640"/>
            <a:chOff x="9114840" y="4138200"/>
            <a:chExt cx="2844720" cy="2447640"/>
          </a:xfrm>
        </p:grpSpPr>
        <p:pic>
          <p:nvPicPr>
            <p:cNvPr id="208" name="Рисунок 2" descr=""/>
            <p:cNvPicPr/>
            <p:nvPr/>
          </p:nvPicPr>
          <p:blipFill>
            <a:blip r:embed="rId1"/>
            <a:srcRect l="0" t="0" r="0" b="16759"/>
            <a:stretch/>
          </p:blipFill>
          <p:spPr>
            <a:xfrm>
              <a:off x="9114840" y="4138200"/>
              <a:ext cx="2844720" cy="2367720"/>
            </a:xfrm>
            <a:prstGeom prst="rect">
              <a:avLst/>
            </a:prstGeom>
            <a:ln>
              <a:noFill/>
            </a:ln>
          </p:spPr>
        </p:pic>
        <p:sp>
          <p:nvSpPr>
            <p:cNvPr id="209" name="CustomShape 2"/>
            <p:cNvSpPr/>
            <p:nvPr/>
          </p:nvSpPr>
          <p:spPr>
            <a:xfrm>
              <a:off x="9432000" y="4141800"/>
              <a:ext cx="2156040" cy="2444040"/>
            </a:xfrm>
            <a:prstGeom prst="rect">
              <a:avLst/>
            </a:prstGeom>
            <a:solidFill>
              <a:schemeClr val="bg1">
                <a:alpha val="5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210" name="Group 3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211" name="CustomShape 4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212" name="CustomShape 5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13" name="CustomShape 6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14" name="CustomShape 7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215" name="TextShape 8"/>
          <p:cNvSpPr txBox="1"/>
          <p:nvPr/>
        </p:nvSpPr>
        <p:spPr>
          <a:xfrm>
            <a:off x="11022840" y="0"/>
            <a:ext cx="762480" cy="3427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E153164D-89E5-4E91-A1D5-828E1F4FE6A4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216" name="Объект 11" descr=""/>
          <p:cNvPicPr/>
          <p:nvPr/>
        </p:nvPicPr>
        <p:blipFill>
          <a:blip r:embed="rId2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217" name="CustomShape 9"/>
          <p:cNvSpPr/>
          <p:nvPr/>
        </p:nvSpPr>
        <p:spPr>
          <a:xfrm>
            <a:off x="870840" y="830520"/>
            <a:ext cx="11088720" cy="45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Методические рекомендации по вопросам представления сведений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218" name="CustomShape 10"/>
          <p:cNvSpPr/>
          <p:nvPr/>
        </p:nvSpPr>
        <p:spPr>
          <a:xfrm>
            <a:off x="3742200" y="1450800"/>
            <a:ext cx="4707360" cy="35964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908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Основные новеллы (3)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219" name="CustomShape 11"/>
          <p:cNvSpPr/>
          <p:nvPr/>
        </p:nvSpPr>
        <p:spPr>
          <a:xfrm>
            <a:off x="324000" y="2781360"/>
            <a:ext cx="5441760" cy="924480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Договор на брокерское обслуживание </a:t>
            </a:r>
            <a:br/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не является основанием права собственности </a:t>
            </a:r>
            <a:br/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на ценные бумаги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220" name="CustomShape 12"/>
          <p:cNvSpPr/>
          <p:nvPr/>
        </p:nvSpPr>
        <p:spPr>
          <a:xfrm>
            <a:off x="6392520" y="3485160"/>
            <a:ext cx="5442840" cy="924480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Отчуждение доли имущества в связи </a:t>
            </a:r>
            <a:br/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с использованием материнского капитала отражается в разделе 7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221" name="CustomShape 13"/>
          <p:cNvSpPr/>
          <p:nvPr/>
        </p:nvSpPr>
        <p:spPr>
          <a:xfrm>
            <a:off x="324000" y="2082600"/>
            <a:ext cx="5442840" cy="575640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Имущество с неоднородными признаками указывается отдельными позициями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222" name="CustomShape 14"/>
          <p:cNvSpPr/>
          <p:nvPr/>
        </p:nvSpPr>
        <p:spPr>
          <a:xfrm>
            <a:off x="324000" y="3823560"/>
            <a:ext cx="5441760" cy="575640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Амортизация ценной бумаги уменьшает ее номинальную стоимость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223" name="CustomShape 15"/>
          <p:cNvSpPr/>
          <p:nvPr/>
        </p:nvSpPr>
        <p:spPr>
          <a:xfrm>
            <a:off x="6393960" y="2082600"/>
            <a:ext cx="5441760" cy="575640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«Маржинальные сделки» и незакрытые сделки СВОП и РЕПО отражаются в подразделе 6.2 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224" name="CustomShape 16"/>
          <p:cNvSpPr/>
          <p:nvPr/>
        </p:nvSpPr>
        <p:spPr>
          <a:xfrm>
            <a:off x="6400080" y="2781360"/>
            <a:ext cx="5441760" cy="575640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Пенсионное страхование не отражается </a:t>
            </a:r>
            <a:br/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в подразделе 6.2</a:t>
            </a:r>
            <a:endParaRPr b="0" lang="ru-RU" sz="19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226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227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28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29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230" name="TextShape 6"/>
          <p:cNvSpPr txBox="1"/>
          <p:nvPr/>
        </p:nvSpPr>
        <p:spPr>
          <a:xfrm>
            <a:off x="10972800" y="0"/>
            <a:ext cx="812520" cy="3427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C8A4560A-078F-4585-B31C-15103E6E9672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231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232" name="CustomShape 7"/>
          <p:cNvSpPr/>
          <p:nvPr/>
        </p:nvSpPr>
        <p:spPr>
          <a:xfrm>
            <a:off x="870840" y="791640"/>
            <a:ext cx="11088720" cy="45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Начало работы с декларацией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233" name="CustomShape 8"/>
          <p:cNvSpPr/>
          <p:nvPr/>
        </p:nvSpPr>
        <p:spPr>
          <a:xfrm>
            <a:off x="1783080" y="3409200"/>
            <a:ext cx="10116360" cy="798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Определить семейное положение (супруга (супруг) и несовершеннолетние дети)</a:t>
            </a:r>
            <a:endParaRPr b="0" lang="ru-RU" sz="19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Оценить возможность подачи декларации в отношении родственников; </a:t>
            </a:r>
            <a:endParaRPr b="0" lang="ru-RU" sz="19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при невозможности – подать заявление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234" name="CustomShape 9"/>
          <p:cNvSpPr/>
          <p:nvPr/>
        </p:nvSpPr>
        <p:spPr>
          <a:xfrm>
            <a:off x="1783080" y="2606400"/>
            <a:ext cx="10154520" cy="549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Проверить наличие замещаемой должности в перечне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235" name="CustomShape 10"/>
          <p:cNvSpPr/>
          <p:nvPr/>
        </p:nvSpPr>
        <p:spPr>
          <a:xfrm>
            <a:off x="1783080" y="4365360"/>
            <a:ext cx="10116360" cy="798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Подготовить правоустанавливающие и иные официальные документы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236" name="CustomShape 11"/>
          <p:cNvSpPr/>
          <p:nvPr/>
        </p:nvSpPr>
        <p:spPr>
          <a:xfrm>
            <a:off x="1783080" y="5320800"/>
            <a:ext cx="10116360" cy="798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Скачать (http://www.kremlin.ru/structure/additional/12) </a:t>
            </a:r>
            <a:endParaRPr b="0" lang="ru-RU" sz="19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и установить СПО «Справки БК» в актуальной версии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237" name="Line 12"/>
          <p:cNvSpPr/>
          <p:nvPr/>
        </p:nvSpPr>
        <p:spPr>
          <a:xfrm>
            <a:off x="407880" y="3334320"/>
            <a:ext cx="11529720" cy="0"/>
          </a:xfrm>
          <a:prstGeom prst="line">
            <a:avLst/>
          </a:prstGeom>
          <a:ln w="126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38" name="Line 13"/>
          <p:cNvSpPr/>
          <p:nvPr/>
        </p:nvSpPr>
        <p:spPr>
          <a:xfrm>
            <a:off x="369720" y="4281120"/>
            <a:ext cx="11530080" cy="0"/>
          </a:xfrm>
          <a:prstGeom prst="line">
            <a:avLst/>
          </a:prstGeom>
          <a:ln w="126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39" name="Line 14"/>
          <p:cNvSpPr/>
          <p:nvPr/>
        </p:nvSpPr>
        <p:spPr>
          <a:xfrm>
            <a:off x="369720" y="5232240"/>
            <a:ext cx="11530080" cy="0"/>
          </a:xfrm>
          <a:prstGeom prst="line">
            <a:avLst/>
          </a:prstGeom>
          <a:ln w="126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40" name="CustomShape 15"/>
          <p:cNvSpPr/>
          <p:nvPr/>
        </p:nvSpPr>
        <p:spPr>
          <a:xfrm>
            <a:off x="451800" y="2419560"/>
            <a:ext cx="1142640" cy="913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5400" spc="-1" strike="noStrike">
                <a:solidFill>
                  <a:srgbClr val="ffc000"/>
                </a:solidFill>
                <a:latin typeface="Arial Black"/>
              </a:rPr>
              <a:t>2.</a:t>
            </a:r>
            <a:endParaRPr b="0" lang="ru-RU" sz="5400" spc="-1" strike="noStrike">
              <a:latin typeface="Arial"/>
            </a:endParaRPr>
          </a:p>
        </p:txBody>
      </p:sp>
      <p:sp>
        <p:nvSpPr>
          <p:cNvPr id="241" name="CustomShape 16"/>
          <p:cNvSpPr/>
          <p:nvPr/>
        </p:nvSpPr>
        <p:spPr>
          <a:xfrm>
            <a:off x="451800" y="3348360"/>
            <a:ext cx="1142640" cy="913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5400" spc="-1" strike="noStrike">
                <a:solidFill>
                  <a:srgbClr val="ffc000"/>
                </a:solidFill>
                <a:latin typeface="Arial Black"/>
              </a:rPr>
              <a:t>3.</a:t>
            </a:r>
            <a:endParaRPr b="0" lang="ru-RU" sz="5400" spc="-1" strike="noStrike">
              <a:latin typeface="Arial"/>
            </a:endParaRPr>
          </a:p>
        </p:txBody>
      </p:sp>
      <p:sp>
        <p:nvSpPr>
          <p:cNvPr id="242" name="CustomShape 17"/>
          <p:cNvSpPr/>
          <p:nvPr/>
        </p:nvSpPr>
        <p:spPr>
          <a:xfrm>
            <a:off x="451800" y="4300920"/>
            <a:ext cx="1142640" cy="913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5400" spc="-1" strike="noStrike">
                <a:solidFill>
                  <a:srgbClr val="ffc000"/>
                </a:solidFill>
                <a:latin typeface="Arial Black"/>
              </a:rPr>
              <a:t>4.</a:t>
            </a:r>
            <a:endParaRPr b="0" lang="ru-RU" sz="5400" spc="-1" strike="noStrike">
              <a:latin typeface="Arial"/>
            </a:endParaRPr>
          </a:p>
        </p:txBody>
      </p:sp>
      <p:sp>
        <p:nvSpPr>
          <p:cNvPr id="243" name="CustomShape 18"/>
          <p:cNvSpPr/>
          <p:nvPr/>
        </p:nvSpPr>
        <p:spPr>
          <a:xfrm>
            <a:off x="451800" y="5258520"/>
            <a:ext cx="1142640" cy="913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5400" spc="-1" strike="noStrike">
                <a:solidFill>
                  <a:srgbClr val="ffc000"/>
                </a:solidFill>
                <a:latin typeface="Arial Black"/>
              </a:rPr>
              <a:t>5.</a:t>
            </a:r>
            <a:endParaRPr b="0" lang="ru-RU" sz="5400" spc="-1" strike="noStrike">
              <a:latin typeface="Arial"/>
            </a:endParaRPr>
          </a:p>
        </p:txBody>
      </p:sp>
      <p:pic>
        <p:nvPicPr>
          <p:cNvPr id="244" name="Picture 2" descr="http://qrcoder.ru/code/?http%3A%2F%2Fwww.kremlin.ru%2Fstructure%2Fadditional%2F12&amp;4&amp;0"/>
          <p:cNvPicPr/>
          <p:nvPr/>
        </p:nvPicPr>
        <p:blipFill>
          <a:blip r:embed="rId2"/>
          <a:stretch/>
        </p:blipFill>
        <p:spPr>
          <a:xfrm>
            <a:off x="10819800" y="5320800"/>
            <a:ext cx="1079640" cy="1079640"/>
          </a:xfrm>
          <a:prstGeom prst="rect">
            <a:avLst/>
          </a:prstGeom>
          <a:ln>
            <a:noFill/>
          </a:ln>
        </p:spPr>
      </p:pic>
      <p:sp>
        <p:nvSpPr>
          <p:cNvPr id="245" name="CustomShape 19"/>
          <p:cNvSpPr/>
          <p:nvPr/>
        </p:nvSpPr>
        <p:spPr>
          <a:xfrm>
            <a:off x="1783080" y="1723320"/>
            <a:ext cx="10154520" cy="549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Консультативную помощь оказывает антикоррупционное подразделение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246" name="Line 20"/>
          <p:cNvSpPr/>
          <p:nvPr/>
        </p:nvSpPr>
        <p:spPr>
          <a:xfrm>
            <a:off x="407880" y="2451240"/>
            <a:ext cx="11529720" cy="0"/>
          </a:xfrm>
          <a:prstGeom prst="line">
            <a:avLst/>
          </a:prstGeom>
          <a:ln w="126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47" name="CustomShape 21"/>
          <p:cNvSpPr/>
          <p:nvPr/>
        </p:nvSpPr>
        <p:spPr>
          <a:xfrm>
            <a:off x="451800" y="1536480"/>
            <a:ext cx="1142640" cy="913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5400" spc="-1" strike="noStrike">
                <a:solidFill>
                  <a:srgbClr val="ffc000"/>
                </a:solidFill>
                <a:latin typeface="Arial Black"/>
              </a:rPr>
              <a:t>1.</a:t>
            </a:r>
            <a:endParaRPr b="0" lang="ru-RU" sz="5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8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249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250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51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52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253" name="TextShape 6"/>
          <p:cNvSpPr txBox="1"/>
          <p:nvPr/>
        </p:nvSpPr>
        <p:spPr>
          <a:xfrm>
            <a:off x="10972800" y="0"/>
            <a:ext cx="812520" cy="3427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AD5FBCED-BB8F-4C43-B758-87E27C94A65A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254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255" name="CustomShape 7"/>
          <p:cNvSpPr/>
          <p:nvPr/>
        </p:nvSpPr>
        <p:spPr>
          <a:xfrm>
            <a:off x="870840" y="791640"/>
            <a:ext cx="11088720" cy="45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Разбор ситуации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256" name="CustomShape 8"/>
          <p:cNvSpPr/>
          <p:nvPr/>
        </p:nvSpPr>
        <p:spPr>
          <a:xfrm>
            <a:off x="406440" y="3840480"/>
            <a:ext cx="11378880" cy="98928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4472c4"/>
                </a:solidFill>
                <a:latin typeface="Calibri"/>
              </a:rPr>
              <a:t>Недопустимая ситуация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4472c4"/>
                </a:solidFill>
                <a:latin typeface="Calibri"/>
              </a:rPr>
              <a:t>Зачем в перечне должности, которые не связаны с коррупционными рисками?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257" name="CustomShape 9"/>
          <p:cNvSpPr/>
          <p:nvPr/>
        </p:nvSpPr>
        <p:spPr>
          <a:xfrm>
            <a:off x="335160" y="1479960"/>
            <a:ext cx="11449800" cy="2360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c00000"/>
                </a:solidFill>
                <a:latin typeface="Calibri"/>
              </a:rPr>
              <a:t>Во многих органах власти утверждаются перечни должностей, в которые включаются должности, однако фактически не все служащие, замещающие эти должности, осуществляют коррупционно-опасные функции.</a:t>
            </a:r>
            <a:br/>
            <a:r>
              <a:rPr b="1" lang="ru-RU" sz="1900" spc="-1" strike="noStrike">
                <a:solidFill>
                  <a:srgbClr val="c00000"/>
                </a:solidFill>
                <a:latin typeface="Calibri"/>
              </a:rPr>
              <a:t>В связи с этим ежегодно помимо перечней должностей утверждаются списки служащих.</a:t>
            </a:r>
            <a:br/>
            <a:r>
              <a:rPr b="1" lang="ru-RU" sz="1900" spc="-1" strike="noStrike">
                <a:solidFill>
                  <a:srgbClr val="c00000"/>
                </a:solidFill>
                <a:latin typeface="Calibri"/>
              </a:rPr>
              <a:t>Вопрос: возможно ли в список служащих, утверждаемый ежегодно в органе, не включать тех служащих, которые замещают должности, хоть и включенные в перечень должностей, также ежегодно утверждаемый в органе, но не осуществляющих коррупционно-опасные функции?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258" name="CustomShape 10"/>
          <p:cNvSpPr/>
          <p:nvPr/>
        </p:nvSpPr>
        <p:spPr>
          <a:xfrm>
            <a:off x="406440" y="5045040"/>
            <a:ext cx="11378880" cy="9892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Сведения подаются с учетом замещения должности, предусмотренной перечнем</a:t>
            </a:r>
            <a:endParaRPr b="0" lang="ru-RU" sz="19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Перечень должен быть нормативноопределенным («*» не допускаются), полным, но не избыточным</a:t>
            </a:r>
            <a:endParaRPr b="0" lang="ru-RU" sz="19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Декларирование затрагивает конституционные права граждан</a:t>
            </a:r>
            <a:endParaRPr b="0" lang="ru-RU" sz="19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9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260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261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62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63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264" name="TextShape 6"/>
          <p:cNvSpPr txBox="1"/>
          <p:nvPr/>
        </p:nvSpPr>
        <p:spPr>
          <a:xfrm>
            <a:off x="10639080" y="-43200"/>
            <a:ext cx="1146240" cy="40608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3A14FCA9-B84F-4736-A83D-4C1793A58CF5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265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266" name="CustomShape 7"/>
          <p:cNvSpPr/>
          <p:nvPr/>
        </p:nvSpPr>
        <p:spPr>
          <a:xfrm>
            <a:off x="545400" y="784080"/>
            <a:ext cx="11088720" cy="45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Работа с СПО «Справки БК»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267" name="CustomShape 8"/>
          <p:cNvSpPr/>
          <p:nvPr/>
        </p:nvSpPr>
        <p:spPr>
          <a:xfrm>
            <a:off x="1286280" y="1724040"/>
            <a:ext cx="10499040" cy="575640"/>
          </a:xfrm>
          <a:prstGeom prst="rect">
            <a:avLst/>
          </a:prstGeom>
          <a:noFill/>
          <a:ln w="2844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При печати справки формируются зоны со служебной информацией (штриховые коды и т.п.), нанесение каких-либо пометок на которые не допускается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268" name="CustomShape 9"/>
          <p:cNvSpPr/>
          <p:nvPr/>
        </p:nvSpPr>
        <p:spPr>
          <a:xfrm>
            <a:off x="545400" y="1865880"/>
            <a:ext cx="437760" cy="28656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dcfd0"/>
          </a:solidFill>
          <a:ln>
            <a:solidFill>
              <a:srgbClr val="c000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/>
        </p:style>
      </p:sp>
      <p:sp>
        <p:nvSpPr>
          <p:cNvPr id="269" name="CustomShape 10"/>
          <p:cNvSpPr/>
          <p:nvPr/>
        </p:nvSpPr>
        <p:spPr>
          <a:xfrm>
            <a:off x="1286280" y="3294720"/>
            <a:ext cx="10499040" cy="575640"/>
          </a:xfrm>
          <a:prstGeom prst="rect">
            <a:avLst/>
          </a:prstGeom>
          <a:noFill/>
          <a:ln w="2844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Не допускаются дефекты печати в виде полос, пятен (при дефектах барабана или картриджа принтера)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270" name="CustomShape 11"/>
          <p:cNvSpPr/>
          <p:nvPr/>
        </p:nvSpPr>
        <p:spPr>
          <a:xfrm>
            <a:off x="545400" y="3440880"/>
            <a:ext cx="437760" cy="28656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dcfd0"/>
          </a:solidFill>
          <a:ln>
            <a:solidFill>
              <a:srgbClr val="c000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/>
        </p:style>
      </p:sp>
      <p:sp>
        <p:nvSpPr>
          <p:cNvPr id="271" name="CustomShape 12"/>
          <p:cNvSpPr/>
          <p:nvPr/>
        </p:nvSpPr>
        <p:spPr>
          <a:xfrm>
            <a:off x="1286280" y="2632320"/>
            <a:ext cx="10499040" cy="359640"/>
          </a:xfrm>
          <a:prstGeom prst="rect">
            <a:avLst/>
          </a:prstGeom>
          <a:noFill/>
          <a:ln w="2844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Для печати справок используется лазерный принтер, обеспечивающий качественную печать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272" name="CustomShape 13"/>
          <p:cNvSpPr/>
          <p:nvPr/>
        </p:nvSpPr>
        <p:spPr>
          <a:xfrm>
            <a:off x="545400" y="2672640"/>
            <a:ext cx="437760" cy="28656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dcfd0"/>
          </a:solidFill>
          <a:ln>
            <a:solidFill>
              <a:srgbClr val="c000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/>
        </p:style>
      </p:sp>
      <p:sp>
        <p:nvSpPr>
          <p:cNvPr id="273" name="CustomShape 14"/>
          <p:cNvSpPr/>
          <p:nvPr/>
        </p:nvSpPr>
        <p:spPr>
          <a:xfrm>
            <a:off x="1286280" y="4173120"/>
            <a:ext cx="10499040" cy="359640"/>
          </a:xfrm>
          <a:prstGeom prst="rect">
            <a:avLst/>
          </a:prstGeom>
          <a:noFill/>
          <a:ln w="2844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Не допускается наличие подписи и пометок на линейных и двумерных штрих-кодах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274" name="CustomShape 15"/>
          <p:cNvSpPr/>
          <p:nvPr/>
        </p:nvSpPr>
        <p:spPr>
          <a:xfrm>
            <a:off x="545400" y="4209120"/>
            <a:ext cx="437760" cy="28656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dcfd0"/>
          </a:solidFill>
          <a:ln>
            <a:solidFill>
              <a:srgbClr val="c000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/>
        </p:style>
      </p:sp>
      <p:sp>
        <p:nvSpPr>
          <p:cNvPr id="275" name="CustomShape 16"/>
          <p:cNvSpPr/>
          <p:nvPr/>
        </p:nvSpPr>
        <p:spPr>
          <a:xfrm>
            <a:off x="1286280" y="4866840"/>
            <a:ext cx="10499040" cy="359640"/>
          </a:xfrm>
          <a:prstGeom prst="rect">
            <a:avLst/>
          </a:prstGeom>
          <a:noFill/>
          <a:ln w="2844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Не допускаются рукописные правки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276" name="CustomShape 17"/>
          <p:cNvSpPr/>
          <p:nvPr/>
        </p:nvSpPr>
        <p:spPr>
          <a:xfrm>
            <a:off x="545400" y="4903200"/>
            <a:ext cx="437760" cy="28656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dcfd0"/>
          </a:solidFill>
          <a:ln>
            <a:solidFill>
              <a:srgbClr val="c000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7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278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279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80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81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282" name="TextShape 6"/>
          <p:cNvSpPr txBox="1"/>
          <p:nvPr/>
        </p:nvSpPr>
        <p:spPr>
          <a:xfrm>
            <a:off x="10639080" y="-43200"/>
            <a:ext cx="1146240" cy="40608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983BC578-FEAA-442B-A136-991F91EF6E4F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283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284" name="CustomShape 7"/>
          <p:cNvSpPr/>
          <p:nvPr/>
        </p:nvSpPr>
        <p:spPr>
          <a:xfrm>
            <a:off x="545400" y="784080"/>
            <a:ext cx="11088720" cy="45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Работа с СПО «Справки БК»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285" name="CustomShape 8"/>
          <p:cNvSpPr/>
          <p:nvPr/>
        </p:nvSpPr>
        <p:spPr>
          <a:xfrm>
            <a:off x="1286280" y="1981800"/>
            <a:ext cx="1049904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Листы одной справки не следует менять или вставлять в другие справки, даже если они содержат идентичную информацию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286" name="CustomShape 9"/>
          <p:cNvSpPr/>
          <p:nvPr/>
        </p:nvSpPr>
        <p:spPr>
          <a:xfrm>
            <a:off x="545400" y="2126520"/>
            <a:ext cx="437760" cy="286560"/>
          </a:xfrm>
          <a:prstGeom prst="rightArrow">
            <a:avLst>
              <a:gd name="adj1" fmla="val 50000"/>
              <a:gd name="adj2" fmla="val 50000"/>
            </a:avLst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/>
        </p:style>
      </p:sp>
      <p:sp>
        <p:nvSpPr>
          <p:cNvPr id="287" name="CustomShape 10"/>
          <p:cNvSpPr/>
          <p:nvPr/>
        </p:nvSpPr>
        <p:spPr>
          <a:xfrm>
            <a:off x="1286280" y="2938320"/>
            <a:ext cx="10499040" cy="359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Справки не рекомендуется прошивать и фиксировать скрепкой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288" name="CustomShape 11"/>
          <p:cNvSpPr/>
          <p:nvPr/>
        </p:nvSpPr>
        <p:spPr>
          <a:xfrm>
            <a:off x="545400" y="2973240"/>
            <a:ext cx="437760" cy="286560"/>
          </a:xfrm>
          <a:prstGeom prst="rightArrow">
            <a:avLst>
              <a:gd name="adj1" fmla="val 50000"/>
              <a:gd name="adj2" fmla="val 50000"/>
            </a:avLst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/>
        </p:style>
      </p:sp>
      <p:sp>
        <p:nvSpPr>
          <p:cNvPr id="289" name="CustomShape 12"/>
          <p:cNvSpPr/>
          <p:nvPr/>
        </p:nvSpPr>
        <p:spPr>
          <a:xfrm>
            <a:off x="1286280" y="3644640"/>
            <a:ext cx="10499040" cy="359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Рекомендуется обеспечить печать справки и ее заверение в течение одного дня 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290" name="CustomShape 13"/>
          <p:cNvSpPr/>
          <p:nvPr/>
        </p:nvSpPr>
        <p:spPr>
          <a:xfrm>
            <a:off x="545400" y="3681000"/>
            <a:ext cx="437760" cy="286560"/>
          </a:xfrm>
          <a:prstGeom prst="rightArrow">
            <a:avLst>
              <a:gd name="adj1" fmla="val 50000"/>
              <a:gd name="adj2" fmla="val 50000"/>
            </a:avLst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/>
        </p:style>
      </p:sp>
      <p:sp>
        <p:nvSpPr>
          <p:cNvPr id="291" name="CustomShape 14"/>
          <p:cNvSpPr/>
          <p:nvPr/>
        </p:nvSpPr>
        <p:spPr>
          <a:xfrm>
            <a:off x="1286280" y="4350600"/>
            <a:ext cx="1049904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Не рекомендуется осуществлять подмену листов справки, листами, напечатанными в иной момент времени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292" name="CustomShape 15"/>
          <p:cNvSpPr/>
          <p:nvPr/>
        </p:nvSpPr>
        <p:spPr>
          <a:xfrm>
            <a:off x="545400" y="4495320"/>
            <a:ext cx="437760" cy="286560"/>
          </a:xfrm>
          <a:prstGeom prst="rightArrow">
            <a:avLst>
              <a:gd name="adj1" fmla="val 50000"/>
              <a:gd name="adj2" fmla="val 50000"/>
            </a:avLst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3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294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295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96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97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298" name="TextShape 6"/>
          <p:cNvSpPr txBox="1"/>
          <p:nvPr/>
        </p:nvSpPr>
        <p:spPr>
          <a:xfrm>
            <a:off x="10639080" y="-43200"/>
            <a:ext cx="1146240" cy="40608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927AFB08-5F79-45A7-AF3A-8A80DAA4B869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299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300" name="CustomShape 7"/>
          <p:cNvSpPr/>
          <p:nvPr/>
        </p:nvSpPr>
        <p:spPr>
          <a:xfrm>
            <a:off x="545400" y="784080"/>
            <a:ext cx="11088720" cy="823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Работа с СПО «Справки БК»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70ad47"/>
                </a:solidFill>
                <a:latin typeface="Calibri"/>
              </a:rPr>
              <a:t>(ответы на поступившие вопросы)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301" name="CustomShape 8"/>
          <p:cNvSpPr/>
          <p:nvPr/>
        </p:nvSpPr>
        <p:spPr>
          <a:xfrm>
            <a:off x="371880" y="1924560"/>
            <a:ext cx="1144764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Не рекомендуем печатать справку на листах формата А5, а также использовать двустороннюю печать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302" name="CustomShape 9"/>
          <p:cNvSpPr/>
          <p:nvPr/>
        </p:nvSpPr>
        <p:spPr>
          <a:xfrm>
            <a:off x="365760" y="2693160"/>
            <a:ext cx="1144764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Невозможность подать справку ситуативна и достаточно вариативна, брачный договор не является уважительной и объективной причиной 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303" name="CustomShape 10"/>
          <p:cNvSpPr/>
          <p:nvPr/>
        </p:nvSpPr>
        <p:spPr>
          <a:xfrm>
            <a:off x="372240" y="4214160"/>
            <a:ext cx="1144764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СПО «Справки БК» разработано ФСО России, а не Минтрудом России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304" name="CustomShape 11"/>
          <p:cNvSpPr/>
          <p:nvPr/>
        </p:nvSpPr>
        <p:spPr>
          <a:xfrm>
            <a:off x="365760" y="3451320"/>
            <a:ext cx="1144764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Заявление о невозможности подкрепляются подтверждающими документами, общие фразы: </a:t>
            </a:r>
            <a:endParaRPr b="0" lang="ru-RU" sz="19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«не общаемся», «не поддерживаем контакт» должны оцениваться критически</a:t>
            </a:r>
            <a:endParaRPr b="0" lang="ru-RU" sz="19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5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306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307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308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309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310" name="TextShape 6"/>
          <p:cNvSpPr txBox="1"/>
          <p:nvPr/>
        </p:nvSpPr>
        <p:spPr>
          <a:xfrm>
            <a:off x="10639080" y="-43200"/>
            <a:ext cx="1146240" cy="40608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B8D209E6-F2C5-4856-8252-A4C1C0BEA5AC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311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312" name="CustomShape 7"/>
          <p:cNvSpPr/>
          <p:nvPr/>
        </p:nvSpPr>
        <p:spPr>
          <a:xfrm>
            <a:off x="545400" y="784080"/>
            <a:ext cx="11088720" cy="45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Ответы на общие вопросы по представлению справки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313" name="CustomShape 8"/>
          <p:cNvSpPr/>
          <p:nvPr/>
        </p:nvSpPr>
        <p:spPr>
          <a:xfrm>
            <a:off x="365760" y="2307960"/>
            <a:ext cx="1144764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Перевод гражданского служащего без увольнения невозможен, поэтому при поступлении на новое место службы он должен подать справку как кандидат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314" name="CustomShape 9"/>
          <p:cNvSpPr/>
          <p:nvPr/>
        </p:nvSpPr>
        <p:spPr>
          <a:xfrm>
            <a:off x="365760" y="3044160"/>
            <a:ext cx="1144764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Повышение в период декларационной кампании не освобождает от обязанности представить справку, также см. пп. 4 п. 39 Методических рекомендаций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315" name="CustomShape 10"/>
          <p:cNvSpPr/>
          <p:nvPr/>
        </p:nvSpPr>
        <p:spPr>
          <a:xfrm>
            <a:off x="365760" y="3786480"/>
            <a:ext cx="1144764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По общему правилу, справка подается один раз; уточненная справка также подается один раз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316" name="CustomShape 11"/>
          <p:cNvSpPr/>
          <p:nvPr/>
        </p:nvSpPr>
        <p:spPr>
          <a:xfrm>
            <a:off x="365760" y="4527720"/>
            <a:ext cx="1144764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Уточненная справка подается в течение месяца со дня окончания декларационной кампании: </a:t>
            </a:r>
            <a:br/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подать уточненную справку в период декларационной кампании нельзя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317" name="CustomShape 12"/>
          <p:cNvSpPr/>
          <p:nvPr/>
        </p:nvSpPr>
        <p:spPr>
          <a:xfrm>
            <a:off x="365760" y="1566360"/>
            <a:ext cx="1144764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Справка распечатывается, подписывается и включается в личное дело (при наличии); </a:t>
            </a:r>
            <a:br/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представление .XSB файла не отменяет необходимость представить справку в бумажном варианте</a:t>
            </a:r>
            <a:endParaRPr b="0" lang="ru-RU" sz="19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8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319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320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321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322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323" name="TextShape 6"/>
          <p:cNvSpPr txBox="1"/>
          <p:nvPr/>
        </p:nvSpPr>
        <p:spPr>
          <a:xfrm>
            <a:off x="10639080" y="-43200"/>
            <a:ext cx="1146240" cy="40608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82C3FB1A-0876-4E73-85FB-6163F6BE6B3D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324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325" name="CustomShape 7"/>
          <p:cNvSpPr/>
          <p:nvPr/>
        </p:nvSpPr>
        <p:spPr>
          <a:xfrm>
            <a:off x="545400" y="784080"/>
            <a:ext cx="11088720" cy="45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Общие вопросы по представлению справки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326" name="CustomShape 8"/>
          <p:cNvSpPr/>
          <p:nvPr/>
        </p:nvSpPr>
        <p:spPr>
          <a:xfrm>
            <a:off x="371880" y="1660320"/>
            <a:ext cx="11447640" cy="129996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Пункт 13 Методических рекомендаций предполагает, что справка подается, если временно замещаемая служащим (работником) должность, обязанности по которой исполнялись в соответствии с приказом (распоряжением) представителя нанимателя (работодателя), была включена в соответствующий перечень должностей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327" name="CustomShape 9"/>
          <p:cNvSpPr/>
          <p:nvPr/>
        </p:nvSpPr>
        <p:spPr>
          <a:xfrm>
            <a:off x="1320840" y="3157920"/>
            <a:ext cx="1049904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совмещение должностей (статья 60.2 Трудового кодекса Российской Федерации)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328" name="CustomShape 10"/>
          <p:cNvSpPr/>
          <p:nvPr/>
        </p:nvSpPr>
        <p:spPr>
          <a:xfrm>
            <a:off x="579960" y="3302640"/>
            <a:ext cx="437760" cy="286560"/>
          </a:xfrm>
          <a:prstGeom prst="rightArrow">
            <a:avLst>
              <a:gd name="adj1" fmla="val 50000"/>
              <a:gd name="adj2" fmla="val 50000"/>
            </a:avLst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/>
        </p:style>
      </p:sp>
      <p:sp>
        <p:nvSpPr>
          <p:cNvPr id="329" name="CustomShape 11"/>
          <p:cNvSpPr/>
          <p:nvPr/>
        </p:nvSpPr>
        <p:spPr>
          <a:xfrm>
            <a:off x="1320840" y="3928680"/>
            <a:ext cx="1049904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временный перевод на другую работу (статья 72.2 Трудового кодекса Российской Федерации)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330" name="CustomShape 12"/>
          <p:cNvSpPr/>
          <p:nvPr/>
        </p:nvSpPr>
        <p:spPr>
          <a:xfrm>
            <a:off x="579960" y="4073040"/>
            <a:ext cx="437760" cy="286560"/>
          </a:xfrm>
          <a:prstGeom prst="rightArrow">
            <a:avLst>
              <a:gd name="adj1" fmla="val 50000"/>
              <a:gd name="adj2" fmla="val 50000"/>
            </a:avLst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/>
        </p:style>
      </p:sp>
      <p:sp>
        <p:nvSpPr>
          <p:cNvPr id="331" name="CustomShape 13"/>
          <p:cNvSpPr/>
          <p:nvPr/>
        </p:nvSpPr>
        <p:spPr>
          <a:xfrm>
            <a:off x="1320840" y="4700160"/>
            <a:ext cx="1049904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реализация коррупционно-опасных функций по должности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332" name="CustomShape 14"/>
          <p:cNvSpPr/>
          <p:nvPr/>
        </p:nvSpPr>
        <p:spPr>
          <a:xfrm>
            <a:off x="579960" y="4844880"/>
            <a:ext cx="437760" cy="286560"/>
          </a:xfrm>
          <a:prstGeom prst="rightArrow">
            <a:avLst>
              <a:gd name="adj1" fmla="val 50000"/>
              <a:gd name="adj2" fmla="val 50000"/>
            </a:avLst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3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334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335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336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337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338" name="TextShape 6"/>
          <p:cNvSpPr txBox="1"/>
          <p:nvPr/>
        </p:nvSpPr>
        <p:spPr>
          <a:xfrm>
            <a:off x="10639080" y="-43200"/>
            <a:ext cx="1146240" cy="40608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5D510D65-8FE5-42B9-82B7-47F2F46BE475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339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340" name="CustomShape 7"/>
          <p:cNvSpPr/>
          <p:nvPr/>
        </p:nvSpPr>
        <p:spPr>
          <a:xfrm>
            <a:off x="545400" y="784080"/>
            <a:ext cx="11088720" cy="45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Титульный лист декларации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341" name="CustomShape 8"/>
          <p:cNvSpPr/>
          <p:nvPr/>
        </p:nvSpPr>
        <p:spPr>
          <a:xfrm>
            <a:off x="489600" y="3737160"/>
            <a:ext cx="1144764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«Самозанятый» это обыденное понимание; по факту это применение специального налогового режима </a:t>
            </a:r>
            <a:br/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«Налог на профессиональный доход»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342" name="CustomShape 9"/>
          <p:cNvSpPr/>
          <p:nvPr/>
        </p:nvSpPr>
        <p:spPr>
          <a:xfrm>
            <a:off x="1821240" y="2622240"/>
            <a:ext cx="10116360" cy="798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  <a:ea typeface="Calibri"/>
              </a:rPr>
              <a:t>«Титульной» является должность, при замещении которой возлагается обязанность представить декларацию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343" name="CustomShape 10"/>
          <p:cNvSpPr/>
          <p:nvPr/>
        </p:nvSpPr>
        <p:spPr>
          <a:xfrm>
            <a:off x="1821240" y="1819800"/>
            <a:ext cx="10154520" cy="549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  <a:ea typeface="Calibri"/>
              </a:rPr>
              <a:t>СНИЛС с ноября 2013 года присваивается новорожденным в беззаявительном порядке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344" name="Line 11"/>
          <p:cNvSpPr/>
          <p:nvPr/>
        </p:nvSpPr>
        <p:spPr>
          <a:xfrm>
            <a:off x="445680" y="2547360"/>
            <a:ext cx="11530080" cy="0"/>
          </a:xfrm>
          <a:prstGeom prst="line">
            <a:avLst/>
          </a:prstGeom>
          <a:ln w="126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45" name="CustomShape 12"/>
          <p:cNvSpPr/>
          <p:nvPr/>
        </p:nvSpPr>
        <p:spPr>
          <a:xfrm>
            <a:off x="489600" y="1632600"/>
            <a:ext cx="1142640" cy="913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5400" spc="-1" strike="noStrike">
                <a:solidFill>
                  <a:srgbClr val="ffc000"/>
                </a:solidFill>
                <a:latin typeface="Arial Black"/>
              </a:rPr>
              <a:t>1.</a:t>
            </a:r>
            <a:endParaRPr b="0" lang="ru-RU" sz="5400" spc="-1" strike="noStrike">
              <a:latin typeface="Arial"/>
            </a:endParaRPr>
          </a:p>
        </p:txBody>
      </p:sp>
      <p:sp>
        <p:nvSpPr>
          <p:cNvPr id="346" name="CustomShape 13"/>
          <p:cNvSpPr/>
          <p:nvPr/>
        </p:nvSpPr>
        <p:spPr>
          <a:xfrm>
            <a:off x="489600" y="2561400"/>
            <a:ext cx="1142640" cy="913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5400" spc="-1" strike="noStrike">
                <a:solidFill>
                  <a:srgbClr val="ffc000"/>
                </a:solidFill>
                <a:latin typeface="Arial Black"/>
              </a:rPr>
              <a:t>2.</a:t>
            </a:r>
            <a:endParaRPr b="0" lang="ru-RU" sz="5400" spc="-1" strike="noStrike">
              <a:latin typeface="Arial"/>
            </a:endParaRPr>
          </a:p>
        </p:txBody>
      </p:sp>
      <p:sp>
        <p:nvSpPr>
          <p:cNvPr id="347" name="CustomShape 14"/>
          <p:cNvSpPr/>
          <p:nvPr/>
        </p:nvSpPr>
        <p:spPr>
          <a:xfrm>
            <a:off x="446040" y="5494320"/>
            <a:ext cx="1144764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Формой справки не предусмотрено указание места рождения лица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348" name="CustomShape 15"/>
          <p:cNvSpPr/>
          <p:nvPr/>
        </p:nvSpPr>
        <p:spPr>
          <a:xfrm>
            <a:off x="221400" y="4763520"/>
            <a:ext cx="11088720" cy="45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70ad47"/>
                </a:solidFill>
                <a:latin typeface="Calibri"/>
              </a:rPr>
              <a:t>Ответ на поступивший вопрос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349" name="Line 16"/>
          <p:cNvSpPr/>
          <p:nvPr/>
        </p:nvSpPr>
        <p:spPr>
          <a:xfrm>
            <a:off x="407880" y="4639320"/>
            <a:ext cx="11529720" cy="0"/>
          </a:xfrm>
          <a:prstGeom prst="line">
            <a:avLst/>
          </a:prstGeom>
          <a:ln w="126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0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351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352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353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354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355" name="TextShape 6"/>
          <p:cNvSpPr txBox="1"/>
          <p:nvPr/>
        </p:nvSpPr>
        <p:spPr>
          <a:xfrm>
            <a:off x="10639080" y="-43200"/>
            <a:ext cx="1146240" cy="40608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F4F8C9A7-9D79-49D6-80BB-4FF7AD2CEE19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356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357" name="CustomShape 7"/>
          <p:cNvSpPr/>
          <p:nvPr/>
        </p:nvSpPr>
        <p:spPr>
          <a:xfrm>
            <a:off x="545400" y="784080"/>
            <a:ext cx="11088720" cy="45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Раздел 1. Сведения о доходах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358" name="Рисунок 7" descr=""/>
          <p:cNvPicPr/>
          <p:nvPr/>
        </p:nvPicPr>
        <p:blipFill>
          <a:blip r:embed="rId2"/>
          <a:stretch/>
        </p:blipFill>
        <p:spPr>
          <a:xfrm>
            <a:off x="2374560" y="1357920"/>
            <a:ext cx="7442280" cy="54100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9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360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361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362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363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364" name="TextShape 6"/>
          <p:cNvSpPr txBox="1"/>
          <p:nvPr/>
        </p:nvSpPr>
        <p:spPr>
          <a:xfrm>
            <a:off x="10639080" y="-43200"/>
            <a:ext cx="1146240" cy="40608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E6D46DF9-2802-4526-A1F3-DD8D4A57FAE4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365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366" name="CustomShape 7"/>
          <p:cNvSpPr/>
          <p:nvPr/>
        </p:nvSpPr>
        <p:spPr>
          <a:xfrm>
            <a:off x="545400" y="784080"/>
            <a:ext cx="11088720" cy="45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Раздел 1. Сведения о доходах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367" name="CustomShape 8"/>
          <p:cNvSpPr/>
          <p:nvPr/>
        </p:nvSpPr>
        <p:spPr>
          <a:xfrm>
            <a:off x="365760" y="4421160"/>
            <a:ext cx="3643920" cy="737640"/>
          </a:xfrm>
          <a:prstGeom prst="homePlate">
            <a:avLst>
              <a:gd name="adj" fmla="val 50000"/>
            </a:avLst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/>
        </p:style>
        <p:txBody>
          <a:bodyPr anchor="ctr">
            <a:noAutofit/>
          </a:bodyPr>
          <a:p>
            <a:pPr algn="ctr">
              <a:lnSpc>
                <a:spcPct val="80000"/>
              </a:lnSpc>
            </a:pPr>
            <a:r>
              <a:rPr b="1" lang="ru-RU" sz="1900" spc="-1" strike="noStrike">
                <a:solidFill>
                  <a:srgbClr val="ffffff"/>
                </a:solidFill>
                <a:latin typeface="Calibri"/>
              </a:rPr>
              <a:t>Иные доходы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368" name="CustomShape 9"/>
          <p:cNvSpPr/>
          <p:nvPr/>
        </p:nvSpPr>
        <p:spPr>
          <a:xfrm>
            <a:off x="365760" y="2480760"/>
            <a:ext cx="3643920" cy="737640"/>
          </a:xfrm>
          <a:prstGeom prst="homePlate">
            <a:avLst>
              <a:gd name="adj" fmla="val 50000"/>
            </a:avLst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/>
        </p:style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1900" spc="-1" strike="noStrike">
                <a:solidFill>
                  <a:srgbClr val="ffffff"/>
                </a:solidFill>
                <a:latin typeface="Calibri"/>
              </a:rPr>
              <a:t>Доходы, предусмотренные строками 1-5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369" name="CustomShape 10"/>
          <p:cNvSpPr/>
          <p:nvPr/>
        </p:nvSpPr>
        <p:spPr>
          <a:xfrm>
            <a:off x="5219640" y="3321360"/>
            <a:ext cx="6119640" cy="7376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anchor="ctr">
            <a:noAutofit/>
          </a:bodyPr>
          <a:p>
            <a:pPr algn="just">
              <a:lnSpc>
                <a:spcPct val="100000"/>
              </a:lnSpc>
            </a:pPr>
            <a:r>
              <a:rPr b="1" lang="ru-RU" sz="1400" spc="-1" strike="noStrike">
                <a:solidFill>
                  <a:srgbClr val="2e75b6"/>
                </a:solidFill>
                <a:latin typeface="Calibri"/>
              </a:rPr>
              <a:t>Как правило, организации (физические лица) являются одновременно налоговыми агентами, на которых возложены обязанности по исчислению, удержанию у налогоплательщика и перечислению налогов  </a:t>
            </a:r>
            <a:endParaRPr b="0" lang="ru-RU" sz="1400" spc="-1" strike="noStrike">
              <a:latin typeface="Arial"/>
            </a:endParaRPr>
          </a:p>
        </p:txBody>
      </p:sp>
      <p:sp>
        <p:nvSpPr>
          <p:cNvPr id="370" name="CustomShape 11"/>
          <p:cNvSpPr/>
          <p:nvPr/>
        </p:nvSpPr>
        <p:spPr>
          <a:xfrm>
            <a:off x="5231880" y="5270760"/>
            <a:ext cx="6119640" cy="491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anchor="ctr">
            <a:noAutofit/>
          </a:bodyPr>
          <a:p>
            <a:pPr>
              <a:lnSpc>
                <a:spcPct val="100000"/>
              </a:lnSpc>
            </a:pPr>
            <a:r>
              <a:rPr b="1" lang="ru-RU" sz="1400" spc="-1" strike="noStrike">
                <a:solidFill>
                  <a:srgbClr val="4472c4"/>
                </a:solidFill>
                <a:latin typeface="Calibri"/>
              </a:rPr>
              <a:t>Некоторые доходы могут не облагаются налогом или лицо обязано самостоятельно уплатить налог</a:t>
            </a:r>
            <a:endParaRPr b="0" lang="ru-RU" sz="1400" spc="-1" strike="noStrike">
              <a:latin typeface="Arial"/>
            </a:endParaRPr>
          </a:p>
        </p:txBody>
      </p:sp>
      <p:sp>
        <p:nvSpPr>
          <p:cNvPr id="371" name="CustomShape 12"/>
          <p:cNvSpPr/>
          <p:nvPr/>
        </p:nvSpPr>
        <p:spPr>
          <a:xfrm>
            <a:off x="365760" y="1647360"/>
            <a:ext cx="1097352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Понятие «доход» в антикоррупционном законодательстве не тождественно понятию «доход» в налоговом законодательстве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372" name="CustomShape 13"/>
          <p:cNvSpPr/>
          <p:nvPr/>
        </p:nvSpPr>
        <p:spPr>
          <a:xfrm>
            <a:off x="4222800" y="2486880"/>
            <a:ext cx="7128720" cy="731880"/>
          </a:xfrm>
          <a:prstGeom prst="rect">
            <a:avLst/>
          </a:prstGeom>
          <a:noFill/>
          <a:ln w="2844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ФНС России, ПФР России, Банк России, организации (физические лица), которые выплачивают денежные средства декларанту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373" name="CustomShape 14"/>
          <p:cNvSpPr/>
          <p:nvPr/>
        </p:nvSpPr>
        <p:spPr>
          <a:xfrm>
            <a:off x="4222800" y="4430160"/>
            <a:ext cx="7128720" cy="731880"/>
          </a:xfrm>
          <a:prstGeom prst="rect">
            <a:avLst/>
          </a:prstGeom>
          <a:noFill/>
          <a:ln w="2844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От физических или юридических лиц</a:t>
            </a:r>
            <a:endParaRPr b="0" lang="ru-RU" sz="19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4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375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376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377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378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379" name="TextShape 6"/>
          <p:cNvSpPr txBox="1"/>
          <p:nvPr/>
        </p:nvSpPr>
        <p:spPr>
          <a:xfrm>
            <a:off x="10639080" y="-43200"/>
            <a:ext cx="1146240" cy="40608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19022B24-6952-4D79-BE10-84B9FAEBC918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380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381" name="CustomShape 7"/>
          <p:cNvSpPr/>
          <p:nvPr/>
        </p:nvSpPr>
        <p:spPr>
          <a:xfrm>
            <a:off x="545400" y="784080"/>
            <a:ext cx="11088720" cy="823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Раздел 1. Сведения о доходах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70ad47"/>
                </a:solidFill>
                <a:latin typeface="Calibri"/>
              </a:rPr>
              <a:t>(ответы на поступившие вопросы)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382" name="CustomShape 8"/>
          <p:cNvSpPr/>
          <p:nvPr/>
        </p:nvSpPr>
        <p:spPr>
          <a:xfrm>
            <a:off x="469440" y="1707120"/>
            <a:ext cx="1125288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Договор мены в доход не указывается, см. п. 62 Методических рекомендаций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383" name="CustomShape 9"/>
          <p:cNvSpPr/>
          <p:nvPr/>
        </p:nvSpPr>
        <p:spPr>
          <a:xfrm>
            <a:off x="469440" y="2388960"/>
            <a:ext cx="1125288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Доход от ценных бумаг, в т.ч. в рамках ИИС, необходимо узнавать у брокера или управляющей компании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384" name="CustomShape 10"/>
          <p:cNvSpPr/>
          <p:nvPr/>
        </p:nvSpPr>
        <p:spPr>
          <a:xfrm>
            <a:off x="469440" y="3070800"/>
            <a:ext cx="1125288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«Иная помощь» в пп. 6 п. 64 Методических рекомендаций в части донора это формулировка </a:t>
            </a:r>
            <a:br/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из п. 4 ст. 214 Налогового кодекса Российской Федерации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385" name="CustomShape 11"/>
          <p:cNvSpPr/>
          <p:nvPr/>
        </p:nvSpPr>
        <p:spPr>
          <a:xfrm>
            <a:off x="469440" y="3753000"/>
            <a:ext cx="1125288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В пп. 7 п. 60 Методических рекомендаций речь идет о единовременной субсидии, а не об иных выплатах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386" name="CustomShape 12"/>
          <p:cNvSpPr/>
          <p:nvPr/>
        </p:nvSpPr>
        <p:spPr>
          <a:xfrm>
            <a:off x="469440" y="4434840"/>
            <a:ext cx="1125288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Выплаты в связи с COVID-19 поступали на соответствующие счета, в этой связи можно получить выписку </a:t>
            </a:r>
            <a:endParaRPr b="0" lang="ru-RU" sz="19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у банка (кредитной организации)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387" name="CustomShape 13"/>
          <p:cNvSpPr/>
          <p:nvPr/>
        </p:nvSpPr>
        <p:spPr>
          <a:xfrm>
            <a:off x="469440" y="5116680"/>
            <a:ext cx="1125288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В разделе 1 указывается любой доход вне зависимости от размера, в т.ч. полученный в качестве подарка на день рождения или иной праздник (пп. 15 п. 60 Методических рекомендаций)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388" name="CustomShape 14"/>
          <p:cNvSpPr/>
          <p:nvPr/>
        </p:nvSpPr>
        <p:spPr>
          <a:xfrm>
            <a:off x="469440" y="5798520"/>
            <a:ext cx="1125288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Подтверждающие доход документы в обязательном порядке не прикладываются;</a:t>
            </a:r>
            <a:endParaRPr b="0" lang="ru-RU" sz="19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обязательные документы предусмотрены в разделах 2 и 4 справки</a:t>
            </a:r>
            <a:endParaRPr b="0" lang="ru-RU" sz="19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9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390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391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392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393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394" name="TextShape 6"/>
          <p:cNvSpPr txBox="1"/>
          <p:nvPr/>
        </p:nvSpPr>
        <p:spPr>
          <a:xfrm>
            <a:off x="10639080" y="-43200"/>
            <a:ext cx="1146240" cy="40608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DE5A0F9F-56EE-429B-96DE-75F4B0D18029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395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396" name="CustomShape 7"/>
          <p:cNvSpPr/>
          <p:nvPr/>
        </p:nvSpPr>
        <p:spPr>
          <a:xfrm>
            <a:off x="462960" y="1725480"/>
            <a:ext cx="1125324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В части компенсаций общее правило: если есть отчетность, то не доход, если отчетности нет, то доход </a:t>
            </a:r>
            <a:br/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(см. пп. 21 п. 60 Методических рекомендаций)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397" name="CustomShape 8"/>
          <p:cNvSpPr/>
          <p:nvPr/>
        </p:nvSpPr>
        <p:spPr>
          <a:xfrm>
            <a:off x="451800" y="2451600"/>
            <a:ext cx="1125324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Доход от сдачи квартиры в аренду подлежит отражению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398" name="CustomShape 9"/>
          <p:cNvSpPr/>
          <p:nvPr/>
        </p:nvSpPr>
        <p:spPr>
          <a:xfrm>
            <a:off x="451800" y="3178080"/>
            <a:ext cx="1126476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Подтверждение дохода является ответственностью служащего (работника) </a:t>
            </a:r>
            <a:endParaRPr b="0" lang="ru-RU" sz="19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(см. п. 66 Методических рекомендаций)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399" name="CustomShape 10"/>
          <p:cNvSpPr/>
          <p:nvPr/>
        </p:nvSpPr>
        <p:spPr>
          <a:xfrm>
            <a:off x="462960" y="3904200"/>
            <a:ext cx="11253240" cy="130752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Возвращенные (или предоставленные) денежные средства на покупку товаров, работ и услуг для третьих лиц не являются доходом, если факт такой оплаты может быть подтвержден (ситуация с родительским комитетом)</a:t>
            </a:r>
            <a:endParaRPr b="0" lang="ru-RU" sz="19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(см. пп. 12 п. 64 Методических рекомендаций)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400" name="CustomShape 11"/>
          <p:cNvSpPr/>
          <p:nvPr/>
        </p:nvSpPr>
        <p:spPr>
          <a:xfrm>
            <a:off x="462960" y="5362200"/>
            <a:ext cx="11253240" cy="10382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Участие декларанта в конкурсах с подарками не требует отражения информации о полученном в натуральной форме подарка, если натуральная форма предусмотрена соответствующими правилами</a:t>
            </a:r>
            <a:endParaRPr b="0" lang="ru-RU" sz="19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(см. п. 62 Методических рекомендаций)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401" name="CustomShape 12"/>
          <p:cNvSpPr/>
          <p:nvPr/>
        </p:nvSpPr>
        <p:spPr>
          <a:xfrm>
            <a:off x="545400" y="784080"/>
            <a:ext cx="11088720" cy="823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Раздел 1. Сведения о доходах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70ad47"/>
                </a:solidFill>
                <a:latin typeface="Calibri"/>
              </a:rPr>
              <a:t>(ответы на поступившие вопросы)</a:t>
            </a: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2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403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404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405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406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407" name="TextShape 6"/>
          <p:cNvSpPr txBox="1"/>
          <p:nvPr/>
        </p:nvSpPr>
        <p:spPr>
          <a:xfrm>
            <a:off x="10639080" y="-43200"/>
            <a:ext cx="1146240" cy="40608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29727EB2-630A-4179-8452-853EC5DA589A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408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409" name="CustomShape 7"/>
          <p:cNvSpPr/>
          <p:nvPr/>
        </p:nvSpPr>
        <p:spPr>
          <a:xfrm>
            <a:off x="469080" y="1753200"/>
            <a:ext cx="1125324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Денежные средства, связанные со служебными командировками за счет принимающей стороны – доход</a:t>
            </a:r>
            <a:endParaRPr b="0" lang="ru-RU" sz="19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(см. пп. 1 п. 63 Методических рекомендаций)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410" name="CustomShape 8"/>
          <p:cNvSpPr/>
          <p:nvPr/>
        </p:nvSpPr>
        <p:spPr>
          <a:xfrm>
            <a:off x="469080" y="2482560"/>
            <a:ext cx="1125324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Конкретных требований к формулировкам, используемым в строке 6 раздела 1 справки нет, </a:t>
            </a:r>
            <a:br/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но целесообразно, чтобы формулировка отражала природу полученного дохода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411" name="CustomShape 9"/>
          <p:cNvSpPr/>
          <p:nvPr/>
        </p:nvSpPr>
        <p:spPr>
          <a:xfrm>
            <a:off x="469080" y="3211920"/>
            <a:ext cx="1125324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Денежные средства, полученные в связи осуществлением опеки, отражаются в зависимости от их природы (и принадлежности)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412" name="CustomShape 10"/>
          <p:cNvSpPr/>
          <p:nvPr/>
        </p:nvSpPr>
        <p:spPr>
          <a:xfrm>
            <a:off x="469080" y="3967920"/>
            <a:ext cx="11253240" cy="118260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В Методических рекомендациях предусмотрены положения относительно федеральных нормативных правовых актов и соответствующих выплат</a:t>
            </a:r>
            <a:endParaRPr b="0" lang="ru-RU" sz="19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В отношении региональных, муниципальных выплат или гарантий, предоставляемых организацией самостоятельно, необходимо использовать аналогичные подходы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413" name="CustomShape 11"/>
          <p:cNvSpPr/>
          <p:nvPr/>
        </p:nvSpPr>
        <p:spPr>
          <a:xfrm>
            <a:off x="545400" y="784080"/>
            <a:ext cx="11088720" cy="823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Раздел 1. Сведения о доходах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70ad47"/>
                </a:solidFill>
                <a:latin typeface="Calibri"/>
              </a:rPr>
              <a:t>(ответы на поступившие вопросы)</a:t>
            </a: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4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415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416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417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418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419" name="TextShape 6"/>
          <p:cNvSpPr txBox="1"/>
          <p:nvPr/>
        </p:nvSpPr>
        <p:spPr>
          <a:xfrm>
            <a:off x="10639080" y="-43200"/>
            <a:ext cx="1146240" cy="40608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C78B5EA3-CEFD-4B89-9025-3166AE844CA7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420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421" name="CustomShape 7"/>
          <p:cNvSpPr/>
          <p:nvPr/>
        </p:nvSpPr>
        <p:spPr>
          <a:xfrm>
            <a:off x="545400" y="784080"/>
            <a:ext cx="11088720" cy="45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Раздел 2. Сведения о расходах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422" name="CustomShape 8"/>
          <p:cNvSpPr/>
          <p:nvPr/>
        </p:nvSpPr>
        <p:spPr>
          <a:xfrm>
            <a:off x="462960" y="2453760"/>
            <a:ext cx="11253240" cy="73188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Данный раздел заполняется только в случае отдельных сделок, совершенных в отчетном периоде, расходы по которым превышают трехгодовой общий доход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423" name="CustomShape 9"/>
          <p:cNvSpPr/>
          <p:nvPr/>
        </p:nvSpPr>
        <p:spPr>
          <a:xfrm>
            <a:off x="462960" y="3245040"/>
            <a:ext cx="11253240" cy="461160"/>
          </a:xfrm>
          <a:prstGeom prst="rect">
            <a:avLst/>
          </a:prstGeom>
          <a:noFill/>
          <a:ln w="2844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Заполнение раздела при отсутствии оснований не является правонарушением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424" name="CustomShape 10"/>
          <p:cNvSpPr/>
          <p:nvPr/>
        </p:nvSpPr>
        <p:spPr>
          <a:xfrm>
            <a:off x="451800" y="3772440"/>
            <a:ext cx="11253240" cy="73188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Доход несовершеннолетнего ребенка при расчете общего дохода не учитывается, но может являться источником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425" name="CustomShape 11"/>
          <p:cNvSpPr/>
          <p:nvPr/>
        </p:nvSpPr>
        <p:spPr>
          <a:xfrm>
            <a:off x="462960" y="4569840"/>
            <a:ext cx="11253240" cy="73188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Общий доход рассчитывается только в случае, если на момент совершения сделки, уже три отчетных периода как декларанты находятся в браке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426" name="CustomShape 12"/>
          <p:cNvSpPr/>
          <p:nvPr/>
        </p:nvSpPr>
        <p:spPr>
          <a:xfrm>
            <a:off x="462960" y="5371920"/>
            <a:ext cx="11253240" cy="7304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Если супругой (супругом) служащего (работника) сделка совершена до брака, то такая сделка не отражается</a:t>
            </a:r>
            <a:endParaRPr b="0" lang="ru-RU" sz="1900" spc="-1" strike="noStrike">
              <a:latin typeface="Arial"/>
            </a:endParaRPr>
          </a:p>
        </p:txBody>
      </p:sp>
      <p:pic>
        <p:nvPicPr>
          <p:cNvPr id="427" name="Рисунок 18" descr=""/>
          <p:cNvPicPr/>
          <p:nvPr/>
        </p:nvPicPr>
        <p:blipFill>
          <a:blip r:embed="rId2"/>
          <a:stretch/>
        </p:blipFill>
        <p:spPr>
          <a:xfrm>
            <a:off x="2217960" y="1424520"/>
            <a:ext cx="7743600" cy="971280"/>
          </a:xfrm>
          <a:prstGeom prst="rect">
            <a:avLst/>
          </a:prstGeom>
          <a:ln>
            <a:noFill/>
          </a:ln>
        </p:spPr>
      </p:pic>
      <p:sp>
        <p:nvSpPr>
          <p:cNvPr id="428" name="CustomShape 13"/>
          <p:cNvSpPr/>
          <p:nvPr/>
        </p:nvSpPr>
        <p:spPr>
          <a:xfrm>
            <a:off x="462960" y="6178320"/>
            <a:ext cx="11253240" cy="4604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Если лицом сделка совершена до поступления на службу (работу), то такая сделка не отражается</a:t>
            </a:r>
            <a:endParaRPr b="0" lang="ru-RU" sz="19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9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430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431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432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433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434" name="TextShape 6"/>
          <p:cNvSpPr txBox="1"/>
          <p:nvPr/>
        </p:nvSpPr>
        <p:spPr>
          <a:xfrm>
            <a:off x="10639080" y="-43200"/>
            <a:ext cx="1146240" cy="40608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DD578D17-18F9-4A8C-B8AB-21EDD94770E8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435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436" name="CustomShape 7"/>
          <p:cNvSpPr/>
          <p:nvPr/>
        </p:nvSpPr>
        <p:spPr>
          <a:xfrm>
            <a:off x="545400" y="784080"/>
            <a:ext cx="11088720" cy="823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Раздел 2. Сведения о расходах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70ad47"/>
                </a:solidFill>
                <a:latin typeface="Calibri"/>
              </a:rPr>
              <a:t>(ответы на поступившие вопросы)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437" name="CustomShape 8"/>
          <p:cNvSpPr/>
          <p:nvPr/>
        </p:nvSpPr>
        <p:spPr>
          <a:xfrm>
            <a:off x="462960" y="2475360"/>
            <a:ext cx="1125324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Сведения о расходах в соответствии с Федеральным законом № 230-ФЗ подают лица, замещающие (занимающие) соответствующие должности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438" name="CustomShape 9"/>
          <p:cNvSpPr/>
          <p:nvPr/>
        </p:nvSpPr>
        <p:spPr>
          <a:xfrm>
            <a:off x="462960" y="4701960"/>
            <a:ext cx="1125324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Федеральным законом № 230-ФЗ предусмотрен конкретный перечень сделок, которые требуют отражения в справке (лизинг, по общему правилу, такой сделкой не является)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439" name="CustomShape 10"/>
          <p:cNvSpPr/>
          <p:nvPr/>
        </p:nvSpPr>
        <p:spPr>
          <a:xfrm>
            <a:off x="462960" y="3223080"/>
            <a:ext cx="1125324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Заполненный раздел 2 справки не является сам по себе основанием для осуществления контроля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440" name="CustomShape 11"/>
          <p:cNvSpPr/>
          <p:nvPr/>
        </p:nvSpPr>
        <p:spPr>
          <a:xfrm>
            <a:off x="462960" y="1727280"/>
            <a:ext cx="1125324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Копии документов предоставляются с учетом положения сноски к разделу 2 справки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441" name="CustomShape 12"/>
          <p:cNvSpPr/>
          <p:nvPr/>
        </p:nvSpPr>
        <p:spPr>
          <a:xfrm>
            <a:off x="462960" y="3962520"/>
            <a:ext cx="1125324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Из трехгодового общего дохода не вычитаем никакие расходы: ни на ЖКХ, ни на еду, ни на что-то еще </a:t>
            </a:r>
            <a:endParaRPr b="0" lang="ru-RU" sz="19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(если есть обоснованные сомнения, то проводим контроль)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442" name="CustomShape 13"/>
          <p:cNvSpPr/>
          <p:nvPr/>
        </p:nvSpPr>
        <p:spPr>
          <a:xfrm>
            <a:off x="462960" y="5410800"/>
            <a:ext cx="1125324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Особенности заполнения раздела 2 в случае приобретения недвижимого имущества посредством участия в долевом строительстве описаны в пп. 1 п. 80 Методических рекомендаций</a:t>
            </a:r>
            <a:endParaRPr b="0" lang="ru-RU" sz="19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3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444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445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446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447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448" name="TextShape 6"/>
          <p:cNvSpPr txBox="1"/>
          <p:nvPr/>
        </p:nvSpPr>
        <p:spPr>
          <a:xfrm>
            <a:off x="10218240" y="0"/>
            <a:ext cx="1567080" cy="3769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8E88882B-E42E-412C-9B0B-659D8ED5593A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449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450" name="CustomShape 7"/>
          <p:cNvSpPr/>
          <p:nvPr/>
        </p:nvSpPr>
        <p:spPr>
          <a:xfrm>
            <a:off x="330840" y="2521440"/>
            <a:ext cx="2519640" cy="751680"/>
          </a:xfrm>
          <a:prstGeom prst="homePlate">
            <a:avLst>
              <a:gd name="adj" fmla="val 50000"/>
            </a:avLst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/>
        </p:style>
        <p:txBody>
          <a:bodyPr anchor="ctr">
            <a:noAutofit/>
          </a:bodyPr>
          <a:p>
            <a:pPr algn="ctr">
              <a:lnSpc>
                <a:spcPct val="80000"/>
              </a:lnSpc>
            </a:pPr>
            <a:r>
              <a:rPr b="1" lang="ru-RU" sz="1900" spc="-1" strike="noStrike">
                <a:solidFill>
                  <a:srgbClr val="ffffff"/>
                </a:solidFill>
                <a:latin typeface="Calibri"/>
              </a:rPr>
              <a:t>Недвижимое имущество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451" name="CustomShape 8"/>
          <p:cNvSpPr/>
          <p:nvPr/>
        </p:nvSpPr>
        <p:spPr>
          <a:xfrm>
            <a:off x="559800" y="801720"/>
            <a:ext cx="11088720" cy="45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Раздел 3. Сведения об имуществе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452" name="CustomShape 9"/>
          <p:cNvSpPr/>
          <p:nvPr/>
        </p:nvSpPr>
        <p:spPr>
          <a:xfrm>
            <a:off x="3088800" y="2509560"/>
            <a:ext cx="8734680" cy="763560"/>
          </a:xfrm>
          <a:prstGeom prst="rect">
            <a:avLst/>
          </a:prstGeom>
          <a:noFill/>
          <a:ln w="2844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Росреестр  (сведения, содержащиеся в ЕГРН)</a:t>
            </a:r>
            <a:br/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Специальные основания возникновения собственности (наследство, пай, проч.)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453" name="CustomShape 10"/>
          <p:cNvSpPr/>
          <p:nvPr/>
        </p:nvSpPr>
        <p:spPr>
          <a:xfrm>
            <a:off x="3088800" y="3358440"/>
            <a:ext cx="8734680" cy="4237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anchor="ctr">
            <a:noAutofit/>
          </a:bodyPr>
          <a:p>
            <a:pPr algn="just">
              <a:lnSpc>
                <a:spcPct val="100000"/>
              </a:lnSpc>
            </a:pPr>
            <a:r>
              <a:rPr b="1" lang="ru-RU" sz="1900" spc="-1" strike="noStrike">
                <a:solidFill>
                  <a:srgbClr val="2e75b6"/>
                </a:solidFill>
                <a:latin typeface="Calibri"/>
              </a:rPr>
              <a:t>Каждый объект отдельно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454" name="CustomShape 11"/>
          <p:cNvSpPr/>
          <p:nvPr/>
        </p:nvSpPr>
        <p:spPr>
          <a:xfrm>
            <a:off x="3088800" y="3869640"/>
            <a:ext cx="8734680" cy="4237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anchor="ctr">
            <a:noAutofit/>
          </a:bodyPr>
          <a:p>
            <a:pPr algn="just">
              <a:lnSpc>
                <a:spcPct val="100000"/>
              </a:lnSpc>
            </a:pPr>
            <a:r>
              <a:rPr b="1" lang="ru-RU" sz="1900" spc="-1" strike="noStrike">
                <a:solidFill>
                  <a:srgbClr val="2e75b6"/>
                </a:solidFill>
                <a:latin typeface="Calibri"/>
              </a:rPr>
              <a:t>Совместная собственность указывается по официальным документам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455" name="CustomShape 12"/>
          <p:cNvSpPr/>
          <p:nvPr/>
        </p:nvSpPr>
        <p:spPr>
          <a:xfrm>
            <a:off x="3088800" y="4380480"/>
            <a:ext cx="8734680" cy="7628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2e75b6"/>
                </a:solidFill>
                <a:latin typeface="Calibri"/>
              </a:rPr>
              <a:t>Общая долевая собственность МКД или садоводства (огородничества) </a:t>
            </a:r>
            <a:endParaRPr b="0" lang="ru-RU" sz="19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2e75b6"/>
                </a:solidFill>
                <a:latin typeface="Calibri"/>
              </a:rPr>
              <a:t>не указывается</a:t>
            </a:r>
            <a:endParaRPr b="0" lang="ru-RU" sz="1900" spc="-1" strike="noStrike">
              <a:latin typeface="Arial"/>
            </a:endParaRPr>
          </a:p>
        </p:txBody>
      </p:sp>
      <p:pic>
        <p:nvPicPr>
          <p:cNvPr id="456" name="Рисунок 9" descr=""/>
          <p:cNvPicPr/>
          <p:nvPr/>
        </p:nvPicPr>
        <p:blipFill>
          <a:blip r:embed="rId2"/>
          <a:stretch/>
        </p:blipFill>
        <p:spPr>
          <a:xfrm>
            <a:off x="2228760" y="1399320"/>
            <a:ext cx="7781400" cy="961560"/>
          </a:xfrm>
          <a:prstGeom prst="rect">
            <a:avLst/>
          </a:prstGeom>
          <a:ln>
            <a:noFill/>
          </a:ln>
        </p:spPr>
      </p:pic>
      <p:sp>
        <p:nvSpPr>
          <p:cNvPr id="457" name="CustomShape 13"/>
          <p:cNvSpPr/>
          <p:nvPr/>
        </p:nvSpPr>
        <p:spPr>
          <a:xfrm>
            <a:off x="3088800" y="5230800"/>
            <a:ext cx="8734680" cy="7628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2e75b6"/>
                </a:solidFill>
                <a:latin typeface="Calibri"/>
              </a:rPr>
              <a:t>Земля под МКД не указывается, даже если лицо выделило себе право собственности</a:t>
            </a:r>
            <a:endParaRPr b="0" lang="ru-RU" sz="19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8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459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460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461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462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463" name="TextShape 6"/>
          <p:cNvSpPr txBox="1"/>
          <p:nvPr/>
        </p:nvSpPr>
        <p:spPr>
          <a:xfrm>
            <a:off x="10218240" y="0"/>
            <a:ext cx="1567080" cy="3769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02AE8CE4-5780-4004-A54F-7ED9D3A0A082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464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465" name="CustomShape 7"/>
          <p:cNvSpPr/>
          <p:nvPr/>
        </p:nvSpPr>
        <p:spPr>
          <a:xfrm>
            <a:off x="337320" y="2634840"/>
            <a:ext cx="2519640" cy="751680"/>
          </a:xfrm>
          <a:prstGeom prst="homePlate">
            <a:avLst>
              <a:gd name="adj" fmla="val 50000"/>
            </a:avLst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/>
        </p:style>
        <p:txBody>
          <a:bodyPr anchor="ctr">
            <a:noAutofit/>
          </a:bodyPr>
          <a:p>
            <a:pPr algn="ctr">
              <a:lnSpc>
                <a:spcPct val="80000"/>
              </a:lnSpc>
            </a:pPr>
            <a:r>
              <a:rPr b="1" lang="ru-RU" sz="1900" spc="-1" strike="noStrike">
                <a:solidFill>
                  <a:srgbClr val="ffffff"/>
                </a:solidFill>
                <a:latin typeface="Calibri"/>
              </a:rPr>
              <a:t>Транспортное средство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466" name="CustomShape 8"/>
          <p:cNvSpPr/>
          <p:nvPr/>
        </p:nvSpPr>
        <p:spPr>
          <a:xfrm>
            <a:off x="559800" y="801720"/>
            <a:ext cx="11088720" cy="45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Раздел 3. Сведения об имуществе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467" name="CustomShape 9"/>
          <p:cNvSpPr/>
          <p:nvPr/>
        </p:nvSpPr>
        <p:spPr>
          <a:xfrm>
            <a:off x="3133440" y="2622600"/>
            <a:ext cx="8734680" cy="763560"/>
          </a:xfrm>
          <a:prstGeom prst="rect">
            <a:avLst/>
          </a:prstGeom>
          <a:noFill/>
          <a:ln w="2844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Регистрирующие органы по компетенции</a:t>
            </a:r>
            <a:endParaRPr b="0" lang="ru-RU" sz="1900" spc="-1" strike="noStrike">
              <a:latin typeface="Arial"/>
            </a:endParaRPr>
          </a:p>
        </p:txBody>
      </p:sp>
      <p:pic>
        <p:nvPicPr>
          <p:cNvPr id="468" name="Рисунок 12" descr=""/>
          <p:cNvPicPr/>
          <p:nvPr/>
        </p:nvPicPr>
        <p:blipFill>
          <a:blip r:embed="rId2"/>
          <a:stretch/>
        </p:blipFill>
        <p:spPr>
          <a:xfrm>
            <a:off x="2228760" y="1601640"/>
            <a:ext cx="7733880" cy="914040"/>
          </a:xfrm>
          <a:prstGeom prst="rect">
            <a:avLst/>
          </a:prstGeom>
          <a:ln>
            <a:noFill/>
          </a:ln>
        </p:spPr>
      </p:pic>
      <p:sp>
        <p:nvSpPr>
          <p:cNvPr id="469" name="CustomShape 10"/>
          <p:cNvSpPr/>
          <p:nvPr/>
        </p:nvSpPr>
        <p:spPr>
          <a:xfrm>
            <a:off x="3133440" y="3493440"/>
            <a:ext cx="8734680" cy="7635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4472c4"/>
                </a:solidFill>
                <a:latin typeface="Calibri"/>
              </a:rPr>
              <a:t>Регистрация транспортных средств носит учетный характер, если нет регистрации, то можно написать «отсутствует»</a:t>
            </a:r>
            <a:endParaRPr b="0" lang="ru-RU" sz="19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0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471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472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473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474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475" name="TextShape 6"/>
          <p:cNvSpPr txBox="1"/>
          <p:nvPr/>
        </p:nvSpPr>
        <p:spPr>
          <a:xfrm>
            <a:off x="10218240" y="0"/>
            <a:ext cx="1567080" cy="3769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890E6FB2-3CC0-45BA-9068-0D9F6DDF13CC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476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477" name="CustomShape 7"/>
          <p:cNvSpPr/>
          <p:nvPr/>
        </p:nvSpPr>
        <p:spPr>
          <a:xfrm>
            <a:off x="273960" y="3566880"/>
            <a:ext cx="2519640" cy="896400"/>
          </a:xfrm>
          <a:prstGeom prst="homePlate">
            <a:avLst>
              <a:gd name="adj" fmla="val 50000"/>
            </a:avLst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/>
        </p:style>
        <p:txBody>
          <a:bodyPr anchor="ctr">
            <a:noAutofit/>
          </a:bodyPr>
          <a:p>
            <a:pPr algn="ctr">
              <a:lnSpc>
                <a:spcPct val="80000"/>
              </a:lnSpc>
            </a:pPr>
            <a:r>
              <a:rPr b="1" lang="ru-RU" sz="1900" spc="-1" strike="noStrike">
                <a:solidFill>
                  <a:srgbClr val="ffffff"/>
                </a:solidFill>
                <a:latin typeface="Calibri"/>
              </a:rPr>
              <a:t>Счета в кредитных организациях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478" name="CustomShape 8"/>
          <p:cNvSpPr/>
          <p:nvPr/>
        </p:nvSpPr>
        <p:spPr>
          <a:xfrm>
            <a:off x="551520" y="819360"/>
            <a:ext cx="11088720" cy="45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Раздел 4. Сведения о счетах в банках и иных кредитных организациях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479" name="CustomShape 9"/>
          <p:cNvSpPr/>
          <p:nvPr/>
        </p:nvSpPr>
        <p:spPr>
          <a:xfrm>
            <a:off x="3050640" y="3566880"/>
            <a:ext cx="8734680" cy="896400"/>
          </a:xfrm>
          <a:prstGeom prst="rect">
            <a:avLst/>
          </a:prstGeom>
          <a:noFill/>
          <a:ln w="2844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Кредитная организация</a:t>
            </a:r>
            <a:endParaRPr b="0" lang="ru-RU" sz="19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ФНС России</a:t>
            </a:r>
            <a:endParaRPr b="0" lang="ru-RU" sz="19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Банк России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480" name="CustomShape 10"/>
          <p:cNvSpPr/>
          <p:nvPr/>
        </p:nvSpPr>
        <p:spPr>
          <a:xfrm>
            <a:off x="273960" y="2650680"/>
            <a:ext cx="11511360" cy="68508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Отражаются счета, открытые по состоянию на отчетную дату в банках и иных кредитных организациях на основании гражданско-правового договора на имя лица, в отношении которого представляется справка</a:t>
            </a:r>
            <a:endParaRPr b="0" lang="ru-RU" sz="1900" spc="-1" strike="noStrike">
              <a:latin typeface="Arial"/>
            </a:endParaRPr>
          </a:p>
        </p:txBody>
      </p:sp>
      <p:pic>
        <p:nvPicPr>
          <p:cNvPr id="481" name="Рисунок 9" descr=""/>
          <p:cNvPicPr/>
          <p:nvPr/>
        </p:nvPicPr>
        <p:blipFill>
          <a:blip r:embed="rId2"/>
          <a:stretch/>
        </p:blipFill>
        <p:spPr>
          <a:xfrm>
            <a:off x="2157840" y="1348560"/>
            <a:ext cx="7743600" cy="1142640"/>
          </a:xfrm>
          <a:prstGeom prst="rect">
            <a:avLst/>
          </a:prstGeom>
          <a:ln>
            <a:noFill/>
          </a:ln>
        </p:spPr>
      </p:pic>
      <p:sp>
        <p:nvSpPr>
          <p:cNvPr id="482" name="CustomShape 11"/>
          <p:cNvSpPr/>
          <p:nvPr/>
        </p:nvSpPr>
        <p:spPr>
          <a:xfrm>
            <a:off x="3050640" y="4622760"/>
            <a:ext cx="6947640" cy="7635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anchor="ctr">
            <a:noAutofit/>
          </a:bodyPr>
          <a:p>
            <a:pPr algn="just">
              <a:lnSpc>
                <a:spcPct val="100000"/>
              </a:lnSpc>
            </a:pPr>
            <a:r>
              <a:rPr b="1" lang="ru-RU" sz="1400" spc="-1" strike="noStrike">
                <a:solidFill>
                  <a:srgbClr val="2e75b6"/>
                </a:solidFill>
                <a:latin typeface="Calibri"/>
              </a:rPr>
              <a:t>Счета по вкладу, в том числе по вкладам с наименованием «Классический», «Выгодный», «Комфортный» и др., как правило, являются счетами по вкладу (депозиту) и подлежат отражению в данном разделе как «Депозитный»</a:t>
            </a:r>
            <a:endParaRPr b="0" lang="ru-RU" sz="1400" spc="-1" strike="noStrike">
              <a:latin typeface="Arial"/>
            </a:endParaRPr>
          </a:p>
        </p:txBody>
      </p:sp>
      <p:sp>
        <p:nvSpPr>
          <p:cNvPr id="483" name="CustomShape 12"/>
          <p:cNvSpPr/>
          <p:nvPr/>
        </p:nvSpPr>
        <p:spPr>
          <a:xfrm>
            <a:off x="273960" y="5509440"/>
            <a:ext cx="11511360" cy="992520"/>
          </a:xfrm>
          <a:prstGeom prst="rect">
            <a:avLst/>
          </a:prstGeom>
          <a:noFill/>
          <a:ln w="2844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Банком России издано Указание от 15 апреля 2020 г. № 5440-У, которым, в частности, утверждена единая форма предоставления сведений о наличии счетов и иной информации, необходимой для представления гражданами сведений о доходах, расходах, об имуществе и обязательствах имущественного характера</a:t>
            </a:r>
            <a:endParaRPr b="0" lang="ru-RU" sz="19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4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485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486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487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488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489" name="TextShape 6"/>
          <p:cNvSpPr txBox="1"/>
          <p:nvPr/>
        </p:nvSpPr>
        <p:spPr>
          <a:xfrm>
            <a:off x="10218240" y="0"/>
            <a:ext cx="1567080" cy="3769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71330A28-D8AD-42AC-BFCC-F0020F638F8C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490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491" name="CustomShape 7"/>
          <p:cNvSpPr/>
          <p:nvPr/>
        </p:nvSpPr>
        <p:spPr>
          <a:xfrm>
            <a:off x="551520" y="819360"/>
            <a:ext cx="11088720" cy="823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Раздел 4. Сведения о счетах в банках и иных кредитных организациях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70ad47"/>
                </a:solidFill>
                <a:latin typeface="Calibri"/>
              </a:rPr>
              <a:t>(ответы на поступившие вопросы)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492" name="CustomShape 8"/>
          <p:cNvSpPr/>
          <p:nvPr/>
        </p:nvSpPr>
        <p:spPr>
          <a:xfrm>
            <a:off x="340200" y="1783440"/>
            <a:ext cx="11511360" cy="992520"/>
          </a:xfrm>
          <a:prstGeom prst="rect">
            <a:avLst/>
          </a:prstGeom>
          <a:noFill/>
          <a:ln w="2844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Положение о том, что рекомендуем руководствоваться Указанием Банка России № 5440-У, является рекомендацией и не требует обязательного обращения декларанта за получением соответствующих сведений 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493" name="CustomShape 9"/>
          <p:cNvSpPr/>
          <p:nvPr/>
        </p:nvSpPr>
        <p:spPr>
          <a:xfrm>
            <a:off x="340200" y="2934720"/>
            <a:ext cx="11511360" cy="529560"/>
          </a:xfrm>
          <a:prstGeom prst="rect">
            <a:avLst/>
          </a:prstGeom>
          <a:noFill/>
          <a:ln w="2844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Формой справки не предусмотрено предоставление в обязательном порядке договора об открытии счета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494" name="CustomShape 10"/>
          <p:cNvSpPr/>
          <p:nvPr/>
        </p:nvSpPr>
        <p:spPr>
          <a:xfrm>
            <a:off x="340200" y="4736880"/>
            <a:ext cx="11511360" cy="992520"/>
          </a:xfrm>
          <a:prstGeom prst="rect">
            <a:avLst/>
          </a:prstGeom>
          <a:noFill/>
          <a:ln w="2844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В выдаваемых в рамках Указания Банка России № 5440-У сведениях могут отсутствовать некоторые позиции, если кредитная организация о них не знает, например, об уставном капитале. В этой связи служащему (работнику) необходимо обратиться в иную организацию (государственный орган)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495" name="CustomShape 11"/>
          <p:cNvSpPr/>
          <p:nvPr/>
        </p:nvSpPr>
        <p:spPr>
          <a:xfrm>
            <a:off x="340200" y="3604320"/>
            <a:ext cx="11511360" cy="992520"/>
          </a:xfrm>
          <a:prstGeom prst="rect">
            <a:avLst/>
          </a:prstGeom>
          <a:noFill/>
          <a:ln w="2844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Получение сведений от кредитной организации в рамках Указания Банка России № 5440-У с использованием средств дистанционного обслуживания клиента предусмотрено данным Указанием, а не Методическими рекомендациями</a:t>
            </a:r>
            <a:endParaRPr b="0" lang="ru-RU" sz="19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6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497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498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499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500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501" name="TextShape 6"/>
          <p:cNvSpPr txBox="1"/>
          <p:nvPr/>
        </p:nvSpPr>
        <p:spPr>
          <a:xfrm>
            <a:off x="10218240" y="0"/>
            <a:ext cx="1567080" cy="3769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93ADD692-A50E-49F8-9958-F98D15E7004F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502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503" name="CustomShape 7"/>
          <p:cNvSpPr/>
          <p:nvPr/>
        </p:nvSpPr>
        <p:spPr>
          <a:xfrm>
            <a:off x="551520" y="819360"/>
            <a:ext cx="11088720" cy="823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Раздел 4. Сведения о счетах в банках и иных кредитных организациях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70ad47"/>
                </a:solidFill>
                <a:latin typeface="Calibri"/>
              </a:rPr>
              <a:t>(ответы на поступившие вопросы)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504" name="CustomShape 8"/>
          <p:cNvSpPr/>
          <p:nvPr/>
        </p:nvSpPr>
        <p:spPr>
          <a:xfrm>
            <a:off x="340200" y="1815840"/>
            <a:ext cx="11511360" cy="722520"/>
          </a:xfrm>
          <a:prstGeom prst="rect">
            <a:avLst/>
          </a:prstGeom>
          <a:noFill/>
          <a:ln w="2844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</a:rPr>
              <a:t>В рамках антикоррупционной проверки ФНС России вправе отказать в предоставлении информации о счетах, так как это не предусмотрено Законом Российской Федерации № 943-1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505" name="CustomShape 9"/>
          <p:cNvSpPr/>
          <p:nvPr/>
        </p:nvSpPr>
        <p:spPr>
          <a:xfrm>
            <a:off x="340200" y="2706840"/>
            <a:ext cx="11511360" cy="722520"/>
          </a:xfrm>
          <a:prstGeom prst="rect">
            <a:avLst/>
          </a:prstGeom>
          <a:noFill/>
          <a:ln w="2844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</a:rPr>
              <a:t>Если при получении информации от кредитной организации выявились «новые» счета, то служащий (работник) может приложить пояснения к справке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506" name="CustomShape 10"/>
          <p:cNvSpPr/>
          <p:nvPr/>
        </p:nvSpPr>
        <p:spPr>
          <a:xfrm>
            <a:off x="340200" y="3597840"/>
            <a:ext cx="11511360" cy="440640"/>
          </a:xfrm>
          <a:prstGeom prst="rect">
            <a:avLst/>
          </a:prstGeom>
          <a:noFill/>
          <a:ln w="2844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</a:rPr>
              <a:t>Счета брокера не отражаются в разделе 4 справки (см. пп. 6 п. 112 Методических рекомендаций)</a:t>
            </a: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7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508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509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510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511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512" name="TextShape 6"/>
          <p:cNvSpPr txBox="1"/>
          <p:nvPr/>
        </p:nvSpPr>
        <p:spPr>
          <a:xfrm>
            <a:off x="10464840" y="0"/>
            <a:ext cx="1320480" cy="3481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97DA5709-AB86-42D7-BE54-7AEAC8218F2C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513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514" name="CustomShape 7"/>
          <p:cNvSpPr/>
          <p:nvPr/>
        </p:nvSpPr>
        <p:spPr>
          <a:xfrm>
            <a:off x="543600" y="791280"/>
            <a:ext cx="11088720" cy="45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Раздел 5. Сведения о ценных бумагах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515" name="CustomShape 8"/>
          <p:cNvSpPr/>
          <p:nvPr/>
        </p:nvSpPr>
        <p:spPr>
          <a:xfrm>
            <a:off x="340200" y="1580760"/>
            <a:ext cx="11511360" cy="68508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Указываются сведения об имеющихся ценных бумагах, долях участия в уставных капиталах коммерческих организаций и фондах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516" name="CustomShape 9"/>
          <p:cNvSpPr/>
          <p:nvPr/>
        </p:nvSpPr>
        <p:spPr>
          <a:xfrm>
            <a:off x="332280" y="2436120"/>
            <a:ext cx="11511360" cy="539640"/>
          </a:xfrm>
          <a:prstGeom prst="rect">
            <a:avLst/>
          </a:prstGeom>
          <a:noFill/>
          <a:ln w="2844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Ценные бумаги, переданные в доверительное управление, также подлежат отражению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517" name="CustomShape 10"/>
          <p:cNvSpPr/>
          <p:nvPr/>
        </p:nvSpPr>
        <p:spPr>
          <a:xfrm>
            <a:off x="340200" y="3177720"/>
            <a:ext cx="2519640" cy="896400"/>
          </a:xfrm>
          <a:prstGeom prst="homePlate">
            <a:avLst>
              <a:gd name="adj" fmla="val 50000"/>
            </a:avLst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/>
        </p:style>
        <p:txBody>
          <a:bodyPr anchor="ctr">
            <a:noAutofit/>
          </a:bodyPr>
          <a:p>
            <a:pPr algn="ctr">
              <a:lnSpc>
                <a:spcPct val="80000"/>
              </a:lnSpc>
            </a:pPr>
            <a:r>
              <a:rPr b="1" lang="ru-RU" sz="1900" spc="-1" strike="noStrike">
                <a:solidFill>
                  <a:srgbClr val="ffffff"/>
                </a:solidFill>
                <a:latin typeface="Calibri"/>
              </a:rPr>
              <a:t>Ценные бумаги и участие 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518" name="CustomShape 11"/>
          <p:cNvSpPr/>
          <p:nvPr/>
        </p:nvSpPr>
        <p:spPr>
          <a:xfrm>
            <a:off x="3116880" y="3177720"/>
            <a:ext cx="8734680" cy="896400"/>
          </a:xfrm>
          <a:prstGeom prst="rect">
            <a:avLst/>
          </a:prstGeom>
          <a:noFill/>
          <a:ln w="2844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ЕГРЮЛ</a:t>
            </a:r>
            <a:endParaRPr b="0" lang="ru-RU" sz="19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Регистраторы (организации, имеющие лицензию на осуществление деятельности по ведению реестра владельцев ценных бумаг)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519" name="CustomShape 12"/>
          <p:cNvSpPr/>
          <p:nvPr/>
        </p:nvSpPr>
        <p:spPr>
          <a:xfrm>
            <a:off x="340200" y="4300200"/>
            <a:ext cx="11511360" cy="685080"/>
          </a:xfrm>
          <a:prstGeom prst="rect">
            <a:avLst/>
          </a:prstGeom>
          <a:noFill/>
          <a:ln w="28440">
            <a:solidFill>
              <a:srgbClr val="f86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Императивного запрета на приобретения служащим (работником) ценных бумаг нет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520" name="CustomShape 13"/>
          <p:cNvSpPr/>
          <p:nvPr/>
        </p:nvSpPr>
        <p:spPr>
          <a:xfrm>
            <a:off x="3108960" y="5104440"/>
            <a:ext cx="8734680" cy="3772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2e75b6"/>
                </a:solidFill>
                <a:latin typeface="Calibri"/>
              </a:rPr>
              <a:t>отсутствие конфликта интересов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521" name="CustomShape 14"/>
          <p:cNvSpPr/>
          <p:nvPr/>
        </p:nvSpPr>
        <p:spPr>
          <a:xfrm>
            <a:off x="3116880" y="5592960"/>
            <a:ext cx="8734680" cy="3772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2e75b6"/>
                </a:solidFill>
                <a:latin typeface="Calibri"/>
              </a:rPr>
              <a:t>отсутствие факта управления организацией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522" name="CustomShape 15"/>
          <p:cNvSpPr/>
          <p:nvPr/>
        </p:nvSpPr>
        <p:spPr>
          <a:xfrm>
            <a:off x="3116880" y="6089400"/>
            <a:ext cx="8734680" cy="3772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2e75b6"/>
                </a:solidFill>
                <a:latin typeface="Calibri"/>
              </a:rPr>
              <a:t>учет (при необходимости) запрета на иностранные финансовые инструменты</a:t>
            </a:r>
            <a:endParaRPr b="0" lang="ru-RU" sz="19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3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524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525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526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527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528" name="TextShape 6"/>
          <p:cNvSpPr txBox="1"/>
          <p:nvPr/>
        </p:nvSpPr>
        <p:spPr>
          <a:xfrm>
            <a:off x="10464840" y="0"/>
            <a:ext cx="1320480" cy="3481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ED67DEFC-1211-4772-9E69-FDA46370FC79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529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530" name="CustomShape 7"/>
          <p:cNvSpPr/>
          <p:nvPr/>
        </p:nvSpPr>
        <p:spPr>
          <a:xfrm>
            <a:off x="543600" y="791280"/>
            <a:ext cx="11088720" cy="45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Раздел 5. Сведения о ценных бумагах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531" name="CustomShape 8"/>
          <p:cNvSpPr/>
          <p:nvPr/>
        </p:nvSpPr>
        <p:spPr>
          <a:xfrm>
            <a:off x="551520" y="3341160"/>
            <a:ext cx="11088720" cy="45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Подраздел 5.2. Иные ценные бумаги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532" name="Рисунок 9" descr=""/>
          <p:cNvPicPr/>
          <p:nvPr/>
        </p:nvPicPr>
        <p:blipFill>
          <a:blip r:embed="rId2"/>
          <a:stretch/>
        </p:blipFill>
        <p:spPr>
          <a:xfrm>
            <a:off x="2176560" y="3898080"/>
            <a:ext cx="7838640" cy="1028520"/>
          </a:xfrm>
          <a:prstGeom prst="rect">
            <a:avLst/>
          </a:prstGeom>
          <a:ln>
            <a:noFill/>
          </a:ln>
        </p:spPr>
      </p:pic>
      <p:sp>
        <p:nvSpPr>
          <p:cNvPr id="533" name="CustomShape 9"/>
          <p:cNvSpPr/>
          <p:nvPr/>
        </p:nvSpPr>
        <p:spPr>
          <a:xfrm>
            <a:off x="451800" y="5150880"/>
            <a:ext cx="11511360" cy="106668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Отдельные ценные бумаги (инвестиционный пай паевого инвестиционного фонда, депозитарные расписки, закладные, ипотечные сертификаты участия, сберегательные сертификаты, цифровое свидетельство) </a:t>
            </a:r>
            <a:br/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не имеют номинальной стоимости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534" name="CustomShape 10"/>
          <p:cNvSpPr/>
          <p:nvPr/>
        </p:nvSpPr>
        <p:spPr>
          <a:xfrm>
            <a:off x="551520" y="1477080"/>
            <a:ext cx="11088720" cy="45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Подраздел 5.1. Акции и иное участие в коммерческих организациях и фондах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535" name="Рисунок 14" descr=""/>
          <p:cNvPicPr/>
          <p:nvPr/>
        </p:nvPicPr>
        <p:blipFill>
          <a:blip r:embed="rId3"/>
          <a:stretch/>
        </p:blipFill>
        <p:spPr>
          <a:xfrm>
            <a:off x="2224080" y="2125080"/>
            <a:ext cx="7743600" cy="11998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6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537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538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539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540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541" name="TextShape 6"/>
          <p:cNvSpPr txBox="1"/>
          <p:nvPr/>
        </p:nvSpPr>
        <p:spPr>
          <a:xfrm>
            <a:off x="10464840" y="0"/>
            <a:ext cx="1320480" cy="3481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7AA3F84F-323B-4B43-BE50-84CEB2DA361F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542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543" name="CustomShape 7"/>
          <p:cNvSpPr/>
          <p:nvPr/>
        </p:nvSpPr>
        <p:spPr>
          <a:xfrm>
            <a:off x="543600" y="791280"/>
            <a:ext cx="11088720" cy="45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Раздел 6. Сведения об обязательствах имущественного характера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544" name="Рисунок 3" descr=""/>
          <p:cNvPicPr/>
          <p:nvPr/>
        </p:nvPicPr>
        <p:blipFill>
          <a:blip r:embed="rId2"/>
          <a:stretch/>
        </p:blipFill>
        <p:spPr>
          <a:xfrm>
            <a:off x="2224080" y="2949120"/>
            <a:ext cx="7743600" cy="694800"/>
          </a:xfrm>
          <a:prstGeom prst="rect">
            <a:avLst/>
          </a:prstGeom>
          <a:ln>
            <a:noFill/>
          </a:ln>
        </p:spPr>
      </p:pic>
      <p:sp>
        <p:nvSpPr>
          <p:cNvPr id="545" name="CustomShape 8"/>
          <p:cNvSpPr/>
          <p:nvPr/>
        </p:nvSpPr>
        <p:spPr>
          <a:xfrm>
            <a:off x="551520" y="1479240"/>
            <a:ext cx="11088720" cy="45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Подраздел 6.1. Объекты недвижимого имущества, находящиеся в пользовании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546" name="CustomShape 9"/>
          <p:cNvSpPr/>
          <p:nvPr/>
        </p:nvSpPr>
        <p:spPr>
          <a:xfrm>
            <a:off x="451800" y="3922200"/>
            <a:ext cx="11511360" cy="69156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Квартира по регистрации обязательно указывается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547" name="CustomShape 10"/>
          <p:cNvSpPr/>
          <p:nvPr/>
        </p:nvSpPr>
        <p:spPr>
          <a:xfrm>
            <a:off x="451800" y="4825080"/>
            <a:ext cx="11511360" cy="69156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Фактическое пользование указывается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548" name="CustomShape 11"/>
          <p:cNvSpPr/>
          <p:nvPr/>
        </p:nvSpPr>
        <p:spPr>
          <a:xfrm>
            <a:off x="451800" y="2032200"/>
            <a:ext cx="11511360" cy="69156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Указывается недвижимое имущество, находящееся во временном пользовании (не в собственности) декларанта, а также основание пользования (договор аренды, фактическое предоставление и другие).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549" name="CustomShape 12"/>
          <p:cNvSpPr/>
          <p:nvPr/>
        </p:nvSpPr>
        <p:spPr>
          <a:xfrm>
            <a:off x="451800" y="5728320"/>
            <a:ext cx="11511360" cy="98676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Не подлежат указанию земельные участки, расположенные под многоквартирными домами, а также под надземными или подземными гаражными комплексами, в том числе многоэтажными (аналогично в отношении кооперативов)</a:t>
            </a:r>
            <a:endParaRPr b="0" lang="ru-RU" sz="19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0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551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552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553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554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555" name="TextShape 6"/>
          <p:cNvSpPr txBox="1"/>
          <p:nvPr/>
        </p:nvSpPr>
        <p:spPr>
          <a:xfrm>
            <a:off x="10464840" y="0"/>
            <a:ext cx="1320480" cy="3481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C54DA4DE-9213-4FED-BB3C-E1F53C1E939B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556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557" name="CustomShape 7"/>
          <p:cNvSpPr/>
          <p:nvPr/>
        </p:nvSpPr>
        <p:spPr>
          <a:xfrm>
            <a:off x="543600" y="791280"/>
            <a:ext cx="11088720" cy="45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Раздел 6. Сведения об обязательствах имущественного характера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558" name="CustomShape 8"/>
          <p:cNvSpPr/>
          <p:nvPr/>
        </p:nvSpPr>
        <p:spPr>
          <a:xfrm>
            <a:off x="551520" y="1479240"/>
            <a:ext cx="11088720" cy="823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Подраздел 6.1. Объекты недвижимого имущества, находящиеся в пользовании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70ad47"/>
                </a:solidFill>
                <a:latin typeface="Calibri"/>
              </a:rPr>
              <a:t>(ответы на поступившие вопросы)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559" name="CustomShape 9"/>
          <p:cNvSpPr/>
          <p:nvPr/>
        </p:nvSpPr>
        <p:spPr>
          <a:xfrm>
            <a:off x="340200" y="2494800"/>
            <a:ext cx="11511360" cy="9320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Если в собственности имеется объект недвижимого имущества (например, дача, гараж, таунхаус), то данный объект, как правило, расположен на земельном участке, в связи с чем имеется факт пользования / собственности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560" name="CustomShape 10"/>
          <p:cNvSpPr/>
          <p:nvPr/>
        </p:nvSpPr>
        <p:spPr>
          <a:xfrm>
            <a:off x="340200" y="3596400"/>
            <a:ext cx="11511360" cy="9320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Регистрация по адресу административного здания, являющегося местом прохождения федеральной государственной службы, не требует отражение данного здания в подразделе 6.1 раздела 6 справки </a:t>
            </a:r>
            <a:br/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(см. пп. 1 п. 146 Методических рекомендаций)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561" name="CustomShape 11"/>
          <p:cNvSpPr/>
          <p:nvPr/>
        </p:nvSpPr>
        <p:spPr>
          <a:xfrm>
            <a:off x="340200" y="4680360"/>
            <a:ext cx="11511360" cy="49248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Если факт пользования отсутствует, то объект в пользовании не указывается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562" name="CustomShape 12"/>
          <p:cNvSpPr/>
          <p:nvPr/>
        </p:nvSpPr>
        <p:spPr>
          <a:xfrm>
            <a:off x="340200" y="5321520"/>
            <a:ext cx="11511360" cy="135576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Если имеется факт пользования, то объект обязательно подлежит отражению в подразделе 3.1 или 6.1 </a:t>
            </a:r>
            <a:br/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(в зависимости от наличия права собственности)</a:t>
            </a:r>
            <a:endParaRPr b="0" lang="ru-RU" sz="19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При этом право собственности иного лица (например, супруги (супруга)) не является квалифицирующим признаком</a:t>
            </a:r>
            <a:endParaRPr b="0" lang="ru-RU" sz="19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3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564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565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566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567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568" name="TextShape 6"/>
          <p:cNvSpPr txBox="1"/>
          <p:nvPr/>
        </p:nvSpPr>
        <p:spPr>
          <a:xfrm>
            <a:off x="10464840" y="0"/>
            <a:ext cx="1320480" cy="3481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6F6A8FB7-559C-4CCD-94E8-977492E0094E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569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570" name="CustomShape 7"/>
          <p:cNvSpPr/>
          <p:nvPr/>
        </p:nvSpPr>
        <p:spPr>
          <a:xfrm>
            <a:off x="543600" y="791280"/>
            <a:ext cx="11088720" cy="45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Раздел 6. Сведения об обязательствах имущественного характера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571" name="CustomShape 8"/>
          <p:cNvSpPr/>
          <p:nvPr/>
        </p:nvSpPr>
        <p:spPr>
          <a:xfrm>
            <a:off x="551520" y="1353960"/>
            <a:ext cx="11088720" cy="45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Подраздел 6.2. Срочные обязательства финансового характера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572" name="CustomShape 9"/>
          <p:cNvSpPr/>
          <p:nvPr/>
        </p:nvSpPr>
        <p:spPr>
          <a:xfrm>
            <a:off x="451800" y="1817280"/>
            <a:ext cx="11511360" cy="69156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2e75b6"/>
                </a:solidFill>
                <a:latin typeface="Calibri"/>
              </a:rPr>
              <a:t>Указывается каждое имеющееся на отчетную дату срочное обязательство финансового характера на сумму, равную или превышающую 500 000 руб., кредитором или должником по которому является декларант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573" name="Рисунок 10" descr=""/>
          <p:cNvPicPr/>
          <p:nvPr/>
        </p:nvPicPr>
        <p:blipFill>
          <a:blip r:embed="rId2"/>
          <a:stretch/>
        </p:blipFill>
        <p:spPr>
          <a:xfrm>
            <a:off x="2230560" y="2604960"/>
            <a:ext cx="7714800" cy="1180800"/>
          </a:xfrm>
          <a:prstGeom prst="rect">
            <a:avLst/>
          </a:prstGeom>
          <a:ln>
            <a:noFill/>
          </a:ln>
        </p:spPr>
      </p:pic>
      <p:sp>
        <p:nvSpPr>
          <p:cNvPr id="574" name="CustomShape 10"/>
          <p:cNvSpPr/>
          <p:nvPr/>
        </p:nvSpPr>
        <p:spPr>
          <a:xfrm>
            <a:off x="1047240" y="4479840"/>
            <a:ext cx="8228160" cy="46476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8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</a:rPr>
              <a:t>участие в долевом строительстве объекта недвижимости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575" name="CustomShape 11"/>
          <p:cNvSpPr/>
          <p:nvPr/>
        </p:nvSpPr>
        <p:spPr>
          <a:xfrm>
            <a:off x="451800" y="3900600"/>
            <a:ext cx="11511360" cy="464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anchor="ctr">
            <a:noAutofit/>
          </a:bodyPr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70c0"/>
                </a:solidFill>
                <a:latin typeface="Calibri"/>
              </a:rPr>
              <a:t>Отдельные виды срочных обязательств финансового характера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576" name="CustomShape 12"/>
          <p:cNvSpPr/>
          <p:nvPr/>
        </p:nvSpPr>
        <p:spPr>
          <a:xfrm>
            <a:off x="1047240" y="5041080"/>
            <a:ext cx="8228160" cy="46476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8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</a:rPr>
              <a:t>обязательства по ипотеке в случае разделения суммы кредита между супругами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577" name="CustomShape 13"/>
          <p:cNvSpPr/>
          <p:nvPr/>
        </p:nvSpPr>
        <p:spPr>
          <a:xfrm>
            <a:off x="1047240" y="5601960"/>
            <a:ext cx="8228160" cy="46476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8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</a:rPr>
              <a:t>обязательства по отдельным договорам страхования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578" name="CustomShape 14"/>
          <p:cNvSpPr/>
          <p:nvPr/>
        </p:nvSpPr>
        <p:spPr>
          <a:xfrm>
            <a:off x="1047240" y="6163200"/>
            <a:ext cx="8228160" cy="46476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8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</a:rPr>
              <a:t>обязательства по договорам брокерского обслуживания, ДУ и ИИС</a:t>
            </a: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9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580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581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582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583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584" name="TextShape 6"/>
          <p:cNvSpPr txBox="1"/>
          <p:nvPr/>
        </p:nvSpPr>
        <p:spPr>
          <a:xfrm>
            <a:off x="10464840" y="0"/>
            <a:ext cx="1320480" cy="3481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E671B802-539D-4AE2-A840-72F27423FA0E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585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586" name="CustomShape 7"/>
          <p:cNvSpPr/>
          <p:nvPr/>
        </p:nvSpPr>
        <p:spPr>
          <a:xfrm>
            <a:off x="543600" y="791280"/>
            <a:ext cx="11088720" cy="45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Раздел 6. Сведения об обязательствах имущественного характера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587" name="CustomShape 8"/>
          <p:cNvSpPr/>
          <p:nvPr/>
        </p:nvSpPr>
        <p:spPr>
          <a:xfrm>
            <a:off x="551520" y="1353960"/>
            <a:ext cx="11088720" cy="823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Подраздел 6.2. Срочные обязательства финансового характера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70ad47"/>
                </a:solidFill>
                <a:latin typeface="Calibri"/>
              </a:rPr>
              <a:t>(ответы на поступившие вопросы)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588" name="CustomShape 9"/>
          <p:cNvSpPr/>
          <p:nvPr/>
        </p:nvSpPr>
        <p:spPr>
          <a:xfrm>
            <a:off x="451800" y="4109040"/>
            <a:ext cx="1133352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80000"/>
              </a:lnSpc>
            </a:pPr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Обязательства по договорам ИИС отражаются в случае, если размер «свободных» денежных средств на ИИС равен или превышает 500 тыс. руб.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589" name="CustomShape 10"/>
          <p:cNvSpPr/>
          <p:nvPr/>
        </p:nvSpPr>
        <p:spPr>
          <a:xfrm>
            <a:off x="451800" y="4829400"/>
            <a:ext cx="11333520" cy="359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80000"/>
              </a:lnSpc>
            </a:pPr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Договор финансовой аренды (лизинг) отражается в справке (см. пп. 2 п. 161 Методических рекомендаций)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590" name="CustomShape 11"/>
          <p:cNvSpPr/>
          <p:nvPr/>
        </p:nvSpPr>
        <p:spPr>
          <a:xfrm>
            <a:off x="451800" y="2884680"/>
            <a:ext cx="11333520" cy="359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80000"/>
              </a:lnSpc>
            </a:pPr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Каждое срочное обязательство финансового характера отражается отдельно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591" name="CustomShape 12"/>
          <p:cNvSpPr/>
          <p:nvPr/>
        </p:nvSpPr>
        <p:spPr>
          <a:xfrm>
            <a:off x="451800" y="2380320"/>
            <a:ext cx="11333520" cy="359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80000"/>
              </a:lnSpc>
            </a:pPr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Страховая сумма по договору, по общему правилу, является постоянной и неизменной величиной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592" name="CustomShape 13"/>
          <p:cNvSpPr/>
          <p:nvPr/>
        </p:nvSpPr>
        <p:spPr>
          <a:xfrm>
            <a:off x="451800" y="3388680"/>
            <a:ext cx="1133352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80000"/>
              </a:lnSpc>
            </a:pPr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Квалифицирующим признаком, по общему правилу, является остаток с процентами, который равен или превышает 500 тыс. руб. по каждому отдельному обязательству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593" name="CustomShape 14"/>
          <p:cNvSpPr/>
          <p:nvPr/>
        </p:nvSpPr>
        <p:spPr>
          <a:xfrm>
            <a:off x="451800" y="5333760"/>
            <a:ext cx="1133352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80000"/>
              </a:lnSpc>
            </a:pPr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Обязательства по договору поручительства отражаются, если их возложили на поручителя </a:t>
            </a:r>
            <a:endParaRPr b="0" lang="ru-RU" sz="1900" spc="-1" strike="noStrike">
              <a:latin typeface="Arial"/>
            </a:endParaRPr>
          </a:p>
          <a:p>
            <a:pPr>
              <a:lnSpc>
                <a:spcPct val="80000"/>
              </a:lnSpc>
            </a:pPr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(см. пп. 7 п. 161 Методических рекомендаций)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594" name="CustomShape 15"/>
          <p:cNvSpPr/>
          <p:nvPr/>
        </p:nvSpPr>
        <p:spPr>
          <a:xfrm>
            <a:off x="451800" y="6054120"/>
            <a:ext cx="1133352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80000"/>
              </a:lnSpc>
            </a:pPr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Порядок отражения информации по отдельным договорам страхования прописан в пп. 3 п. 163 Методических рекомендаций </a:t>
            </a:r>
            <a:endParaRPr b="0" lang="ru-RU" sz="19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5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596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597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598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599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600" name="TextShape 6"/>
          <p:cNvSpPr txBox="1"/>
          <p:nvPr/>
        </p:nvSpPr>
        <p:spPr>
          <a:xfrm>
            <a:off x="10464840" y="0"/>
            <a:ext cx="1320480" cy="3481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6EBB8F2B-C014-4DC9-82B9-69D815823776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601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602" name="CustomShape 7"/>
          <p:cNvSpPr/>
          <p:nvPr/>
        </p:nvSpPr>
        <p:spPr>
          <a:xfrm>
            <a:off x="543600" y="791280"/>
            <a:ext cx="11088720" cy="1189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Раздел 7. Сведения  о  недвижимом  имуществе,   транспортных  средствах и ценных бумагах,  отчужденных  в  течение отчетного  периода  в результате безвозмездной сделки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603" name="CustomShape 8"/>
          <p:cNvSpPr/>
          <p:nvPr/>
        </p:nvSpPr>
        <p:spPr>
          <a:xfrm>
            <a:off x="451800" y="2058480"/>
            <a:ext cx="11511360" cy="719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2e75b6"/>
                </a:solidFill>
                <a:latin typeface="Calibri"/>
              </a:rPr>
              <a:t>Указываются сведения об отдельных объектах (в т.ч. доли), отчужденных в течение отчетного периода в результате безвозмездной сделки, а также, например, сведения об утилизации автомобиля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04" name="CustomShape 9"/>
          <p:cNvSpPr/>
          <p:nvPr/>
        </p:nvSpPr>
        <p:spPr>
          <a:xfrm>
            <a:off x="451800" y="3900600"/>
            <a:ext cx="11511360" cy="7196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anchor="ctr">
            <a:noAutofit/>
          </a:bodyPr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70c0"/>
                </a:solidFill>
                <a:latin typeface="Calibri"/>
              </a:rPr>
              <a:t>Безвозмездной признается сделка, по которой одна сторона обязуется предоставить что-либо другой стороне без получения от нее платы или иного встречного предоставления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05" name="CustomShape 10"/>
          <p:cNvSpPr/>
          <p:nvPr/>
        </p:nvSpPr>
        <p:spPr>
          <a:xfrm>
            <a:off x="451800" y="4734360"/>
            <a:ext cx="5399640" cy="431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8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  <a:ea typeface="Calibri"/>
              </a:rPr>
              <a:t>договор дарения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06" name="CustomShape 11"/>
          <p:cNvSpPr/>
          <p:nvPr/>
        </p:nvSpPr>
        <p:spPr>
          <a:xfrm>
            <a:off x="451800" y="5277600"/>
            <a:ext cx="5399640" cy="431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8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  <a:ea typeface="Calibri"/>
              </a:rPr>
              <a:t>соглашение о разделе имущества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07" name="CustomShape 12"/>
          <p:cNvSpPr/>
          <p:nvPr/>
        </p:nvSpPr>
        <p:spPr>
          <a:xfrm>
            <a:off x="451800" y="5820840"/>
            <a:ext cx="5399640" cy="431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8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  <a:ea typeface="Calibri"/>
              </a:rPr>
              <a:t>договор (соглашение) об определении долей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608" name="Рисунок 6" descr=""/>
          <p:cNvPicPr/>
          <p:nvPr/>
        </p:nvPicPr>
        <p:blipFill>
          <a:blip r:embed="rId2"/>
          <a:stretch/>
        </p:blipFill>
        <p:spPr>
          <a:xfrm>
            <a:off x="2424240" y="2906280"/>
            <a:ext cx="7343280" cy="742680"/>
          </a:xfrm>
          <a:prstGeom prst="rect">
            <a:avLst/>
          </a:prstGeom>
          <a:ln>
            <a:noFill/>
          </a:ln>
        </p:spPr>
      </p:pic>
      <p:sp>
        <p:nvSpPr>
          <p:cNvPr id="609" name="CustomShape 13"/>
          <p:cNvSpPr/>
          <p:nvPr/>
        </p:nvSpPr>
        <p:spPr>
          <a:xfrm>
            <a:off x="451800" y="6364080"/>
            <a:ext cx="5399640" cy="431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8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  <a:ea typeface="Calibri"/>
              </a:rPr>
              <a:t>брачный договор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10" name="CustomShape 14"/>
          <p:cNvSpPr/>
          <p:nvPr/>
        </p:nvSpPr>
        <p:spPr>
          <a:xfrm>
            <a:off x="6563160" y="4732920"/>
            <a:ext cx="5399640" cy="719640"/>
          </a:xfrm>
          <a:prstGeom prst="rect">
            <a:avLst/>
          </a:prstGeom>
          <a:noFill/>
          <a:ln w="2844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8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  <a:ea typeface="Calibri"/>
              </a:rPr>
              <a:t>уничтоженные объекты имущества не подлежат отражению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11" name="CustomShape 15"/>
          <p:cNvSpPr/>
          <p:nvPr/>
        </p:nvSpPr>
        <p:spPr>
          <a:xfrm>
            <a:off x="6563160" y="5557680"/>
            <a:ext cx="5399640" cy="431640"/>
          </a:xfrm>
          <a:prstGeom prst="rect">
            <a:avLst/>
          </a:prstGeom>
          <a:noFill/>
          <a:ln w="2844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8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  <a:ea typeface="Calibri"/>
              </a:rPr>
              <a:t>договор мены не подлежит отражению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12" name="Line 16"/>
          <p:cNvSpPr/>
          <p:nvPr/>
        </p:nvSpPr>
        <p:spPr>
          <a:xfrm>
            <a:off x="6195240" y="4732920"/>
            <a:ext cx="0" cy="1908000"/>
          </a:xfrm>
          <a:prstGeom prst="line">
            <a:avLst/>
          </a:prstGeom>
          <a:ln w="126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3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614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615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616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617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618" name="TextShape 6"/>
          <p:cNvSpPr txBox="1"/>
          <p:nvPr/>
        </p:nvSpPr>
        <p:spPr>
          <a:xfrm>
            <a:off x="11022840" y="0"/>
            <a:ext cx="762480" cy="3427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83AD53FB-BDAB-4816-89E6-85D9F253B2D1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619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620" name="CustomShape 7"/>
          <p:cNvSpPr/>
          <p:nvPr/>
        </p:nvSpPr>
        <p:spPr>
          <a:xfrm>
            <a:off x="551520" y="830520"/>
            <a:ext cx="11088720" cy="45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f8696b"/>
                </a:solidFill>
                <a:latin typeface="Calibri"/>
              </a:rPr>
              <a:t>Типичные ошибки (1)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621" name="CustomShape 8"/>
          <p:cNvSpPr/>
          <p:nvPr/>
        </p:nvSpPr>
        <p:spPr>
          <a:xfrm>
            <a:off x="974880" y="3595320"/>
            <a:ext cx="4895640" cy="1123200"/>
          </a:xfrm>
          <a:prstGeom prst="rect">
            <a:avLst/>
          </a:prstGeom>
          <a:noFill/>
          <a:ln>
            <a:solidFill>
              <a:srgbClr val="f86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</a:rPr>
              <a:t>Не указана требуемая информация: например, указана должность, но не указано место работы, указана марка автомобиля и не указан год выпуска и т.д.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22" name="CustomShape 9"/>
          <p:cNvSpPr/>
          <p:nvPr/>
        </p:nvSpPr>
        <p:spPr>
          <a:xfrm>
            <a:off x="974880" y="6045480"/>
            <a:ext cx="4895640" cy="281880"/>
          </a:xfrm>
          <a:prstGeom prst="rect">
            <a:avLst/>
          </a:prstGeom>
          <a:noFill/>
          <a:ln>
            <a:solidFill>
              <a:srgbClr val="f86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</a:rPr>
              <a:t>Доход указан с вычетом налога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23" name="CustomShape 10"/>
          <p:cNvSpPr/>
          <p:nvPr/>
        </p:nvSpPr>
        <p:spPr>
          <a:xfrm>
            <a:off x="974880" y="1849320"/>
            <a:ext cx="4895640" cy="577080"/>
          </a:xfrm>
          <a:prstGeom prst="rect">
            <a:avLst/>
          </a:prstGeom>
          <a:noFill/>
          <a:ln>
            <a:solidFill>
              <a:srgbClr val="f86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</a:rPr>
              <a:t>Квартира, в которой зарегистрировано лицо, </a:t>
            </a:r>
            <a:br/>
            <a:r>
              <a:rPr b="0" lang="ru-RU" sz="1800" spc="-1" strike="noStrike">
                <a:solidFill>
                  <a:srgbClr val="4472c4"/>
                </a:solidFill>
                <a:latin typeface="Calibri"/>
              </a:rPr>
              <a:t>не отражена в подразделе 3.1 или 6.1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24" name="CustomShape 11"/>
          <p:cNvSpPr/>
          <p:nvPr/>
        </p:nvSpPr>
        <p:spPr>
          <a:xfrm>
            <a:off x="974880" y="4779360"/>
            <a:ext cx="4895640" cy="575640"/>
          </a:xfrm>
          <a:prstGeom prst="rect">
            <a:avLst/>
          </a:prstGeom>
          <a:noFill/>
          <a:ln>
            <a:solidFill>
              <a:srgbClr val="f86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</a:rPr>
              <a:t>Достоверность сведений подтверждена в феврале, а справка распечатана в апреле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25" name="CustomShape 12"/>
          <p:cNvSpPr/>
          <p:nvPr/>
        </p:nvSpPr>
        <p:spPr>
          <a:xfrm>
            <a:off x="6341400" y="5898600"/>
            <a:ext cx="4895640" cy="575640"/>
          </a:xfrm>
          <a:prstGeom prst="rect">
            <a:avLst/>
          </a:prstGeom>
          <a:noFill/>
          <a:ln>
            <a:solidFill>
              <a:srgbClr val="f86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</a:rPr>
              <a:t>При указании доли недвижимого имущества не указана общая площадь имущества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26" name="CustomShape 13"/>
          <p:cNvSpPr/>
          <p:nvPr/>
        </p:nvSpPr>
        <p:spPr>
          <a:xfrm>
            <a:off x="6341400" y="5236560"/>
            <a:ext cx="4895640" cy="575640"/>
          </a:xfrm>
          <a:prstGeom prst="rect">
            <a:avLst/>
          </a:prstGeom>
          <a:noFill/>
          <a:ln>
            <a:solidFill>
              <a:srgbClr val="f86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</a:rPr>
              <a:t>Указание нескольких объектов имущества в качестве одного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27" name="CustomShape 14"/>
          <p:cNvSpPr/>
          <p:nvPr/>
        </p:nvSpPr>
        <p:spPr>
          <a:xfrm>
            <a:off x="978480" y="2465640"/>
            <a:ext cx="4895640" cy="1090800"/>
          </a:xfrm>
          <a:prstGeom prst="rect">
            <a:avLst/>
          </a:prstGeom>
          <a:noFill/>
          <a:ln>
            <a:solidFill>
              <a:srgbClr val="f86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</a:rPr>
              <a:t>Непредставление сведений о членах семьи </a:t>
            </a:r>
            <a:br/>
            <a:r>
              <a:rPr b="0" lang="ru-RU" sz="1800" spc="-1" strike="noStrike">
                <a:solidFill>
                  <a:srgbClr val="4472c4"/>
                </a:solidFill>
                <a:latin typeface="Calibri"/>
              </a:rPr>
              <a:t>в связи с изменениями в период непосредственно декларационной кампании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28" name="CustomShape 15"/>
          <p:cNvSpPr/>
          <p:nvPr/>
        </p:nvSpPr>
        <p:spPr>
          <a:xfrm>
            <a:off x="6341400" y="1849320"/>
            <a:ext cx="4895640" cy="577080"/>
          </a:xfrm>
          <a:prstGeom prst="rect">
            <a:avLst/>
          </a:prstGeom>
          <a:noFill/>
          <a:ln>
            <a:solidFill>
              <a:srgbClr val="f86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</a:rPr>
              <a:t>Не указана информация о денежных средствах полученных по «трейд-ину»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29" name="CustomShape 16"/>
          <p:cNvSpPr/>
          <p:nvPr/>
        </p:nvSpPr>
        <p:spPr>
          <a:xfrm>
            <a:off x="6341400" y="2480400"/>
            <a:ext cx="4895640" cy="577080"/>
          </a:xfrm>
          <a:prstGeom prst="rect">
            <a:avLst/>
          </a:prstGeom>
          <a:noFill/>
          <a:ln>
            <a:solidFill>
              <a:srgbClr val="f86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</a:rPr>
              <a:t>В разделе 1 указаны денежные средства, полученные в качестве займа (кредита)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30" name="CustomShape 17"/>
          <p:cNvSpPr/>
          <p:nvPr/>
        </p:nvSpPr>
        <p:spPr>
          <a:xfrm>
            <a:off x="6341400" y="3800160"/>
            <a:ext cx="4895640" cy="1351440"/>
          </a:xfrm>
          <a:prstGeom prst="rect">
            <a:avLst/>
          </a:prstGeom>
          <a:noFill/>
          <a:ln>
            <a:solidFill>
              <a:srgbClr val="f86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</a:rPr>
              <a:t>Не заполнение раздела 2 в связи с денежными средствами, поступившими в отчетном году при условии, что трехлетнего дохода, предшествующего отчетному, не хватает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31" name="CustomShape 18"/>
          <p:cNvSpPr/>
          <p:nvPr/>
        </p:nvSpPr>
        <p:spPr>
          <a:xfrm>
            <a:off x="974880" y="5415480"/>
            <a:ext cx="4895640" cy="575640"/>
          </a:xfrm>
          <a:prstGeom prst="rect">
            <a:avLst/>
          </a:prstGeom>
          <a:noFill/>
          <a:ln>
            <a:solidFill>
              <a:srgbClr val="f86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</a:rPr>
              <a:t>Указано основное место работы и отсутствует доход в разделе 1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32" name="CustomShape 19"/>
          <p:cNvSpPr/>
          <p:nvPr/>
        </p:nvSpPr>
        <p:spPr>
          <a:xfrm>
            <a:off x="6341400" y="3146760"/>
            <a:ext cx="4895640" cy="575640"/>
          </a:xfrm>
          <a:prstGeom prst="rect">
            <a:avLst/>
          </a:prstGeom>
          <a:noFill/>
          <a:ln>
            <a:solidFill>
              <a:srgbClr val="f86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</a:rPr>
              <a:t>Некорректно категорирует доход (доход от ценных бумаг указывается в «Иных доходах»)</a:t>
            </a: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3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634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635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636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637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638" name="TextShape 6"/>
          <p:cNvSpPr txBox="1"/>
          <p:nvPr/>
        </p:nvSpPr>
        <p:spPr>
          <a:xfrm>
            <a:off x="11022840" y="0"/>
            <a:ext cx="762480" cy="3427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CFF2FF1E-AE35-486C-AC1A-524AE4C76846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639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640" name="CustomShape 7"/>
          <p:cNvSpPr/>
          <p:nvPr/>
        </p:nvSpPr>
        <p:spPr>
          <a:xfrm>
            <a:off x="551520" y="830520"/>
            <a:ext cx="11088720" cy="45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f8696b"/>
                </a:solidFill>
                <a:latin typeface="Calibri"/>
              </a:rPr>
              <a:t>Типичные ошибки (2)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641" name="CustomShape 8"/>
          <p:cNvSpPr/>
          <p:nvPr/>
        </p:nvSpPr>
        <p:spPr>
          <a:xfrm>
            <a:off x="3648600" y="4923360"/>
            <a:ext cx="4894560" cy="311760"/>
          </a:xfrm>
          <a:prstGeom prst="rect">
            <a:avLst/>
          </a:prstGeom>
          <a:noFill/>
          <a:ln>
            <a:solidFill>
              <a:srgbClr val="f86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</a:rPr>
              <a:t>Не представлены необходимые приложения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42" name="CustomShape 9"/>
          <p:cNvSpPr/>
          <p:nvPr/>
        </p:nvSpPr>
        <p:spPr>
          <a:xfrm>
            <a:off x="6327000" y="1519200"/>
            <a:ext cx="4894560" cy="1393920"/>
          </a:xfrm>
          <a:prstGeom prst="rect">
            <a:avLst/>
          </a:prstGeom>
          <a:noFill/>
          <a:ln>
            <a:solidFill>
              <a:srgbClr val="f86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</a:rPr>
              <a:t>Непредставление сведения о долях участия в коммерческих организациях в связи с ликвидацией / неосуществлением деятельности (либо отчуждение произошло, но в ФНС России информация не передана)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43" name="CustomShape 10"/>
          <p:cNvSpPr/>
          <p:nvPr/>
        </p:nvSpPr>
        <p:spPr>
          <a:xfrm>
            <a:off x="6327000" y="3692160"/>
            <a:ext cx="4894560" cy="1101240"/>
          </a:xfrm>
          <a:prstGeom prst="rect">
            <a:avLst/>
          </a:prstGeom>
          <a:noFill/>
          <a:ln>
            <a:solidFill>
              <a:srgbClr val="f86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</a:rPr>
              <a:t>Не представлена информация о кредите, который является основанием для приобретения имущества (при одновременном его указании в разделе 2)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44" name="CustomShape 11"/>
          <p:cNvSpPr/>
          <p:nvPr/>
        </p:nvSpPr>
        <p:spPr>
          <a:xfrm>
            <a:off x="974880" y="3520440"/>
            <a:ext cx="4894560" cy="575640"/>
          </a:xfrm>
          <a:prstGeom prst="rect">
            <a:avLst/>
          </a:prstGeom>
          <a:noFill/>
          <a:ln>
            <a:solidFill>
              <a:srgbClr val="f86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</a:rPr>
              <a:t>Не указываются счета, по которым срок действия карты истек (но счет не закрыт)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45" name="CustomShape 12"/>
          <p:cNvSpPr/>
          <p:nvPr/>
        </p:nvSpPr>
        <p:spPr>
          <a:xfrm>
            <a:off x="974880" y="4178880"/>
            <a:ext cx="4894560" cy="575640"/>
          </a:xfrm>
          <a:prstGeom prst="rect">
            <a:avLst/>
          </a:prstGeom>
          <a:noFill/>
          <a:ln>
            <a:solidFill>
              <a:srgbClr val="f86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</a:rPr>
              <a:t>Неправильно указываются остатки по счетам (особенно в части кредитов и овердрафтов)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46" name="CustomShape 13"/>
          <p:cNvSpPr/>
          <p:nvPr/>
        </p:nvSpPr>
        <p:spPr>
          <a:xfrm>
            <a:off x="974880" y="1516320"/>
            <a:ext cx="4894560" cy="577440"/>
          </a:xfrm>
          <a:prstGeom prst="rect">
            <a:avLst/>
          </a:prstGeom>
          <a:noFill/>
          <a:ln>
            <a:solidFill>
              <a:srgbClr val="f86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</a:rPr>
              <a:t>Неуказание автомобиля, находящегося в угоне или снятого с регистрационного учета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47" name="CustomShape 14"/>
          <p:cNvSpPr/>
          <p:nvPr/>
        </p:nvSpPr>
        <p:spPr>
          <a:xfrm>
            <a:off x="974880" y="2839680"/>
            <a:ext cx="4894560" cy="575640"/>
          </a:xfrm>
          <a:prstGeom prst="rect">
            <a:avLst/>
          </a:prstGeom>
          <a:noFill/>
          <a:ln>
            <a:solidFill>
              <a:srgbClr val="f86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</a:rPr>
              <a:t>Неуказание объектов недвижимости, переданных в пользование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48" name="CustomShape 15"/>
          <p:cNvSpPr/>
          <p:nvPr/>
        </p:nvSpPr>
        <p:spPr>
          <a:xfrm>
            <a:off x="974880" y="2158920"/>
            <a:ext cx="4894560" cy="575640"/>
          </a:xfrm>
          <a:prstGeom prst="rect">
            <a:avLst/>
          </a:prstGeom>
          <a:noFill/>
          <a:ln>
            <a:solidFill>
              <a:srgbClr val="f86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</a:rPr>
              <a:t>Не указывается имущество, переданное в доверительное управление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49" name="CustomShape 16"/>
          <p:cNvSpPr/>
          <p:nvPr/>
        </p:nvSpPr>
        <p:spPr>
          <a:xfrm>
            <a:off x="974880" y="5326200"/>
            <a:ext cx="10246680" cy="13939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anchor="ctr">
            <a:noAutofit/>
          </a:bodyPr>
          <a:p>
            <a:pPr>
              <a:lnSpc>
                <a:spcPct val="100000"/>
              </a:lnSpc>
            </a:pPr>
            <a:r>
              <a:rPr b="1" lang="ru-RU" sz="1400" spc="-1" strike="noStrike">
                <a:solidFill>
                  <a:srgbClr val="4472c4"/>
                </a:solidFill>
                <a:latin typeface="Arial"/>
                <a:ea typeface="Arial"/>
              </a:rPr>
              <a:t>См., например, </a:t>
            </a: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400" spc="-1" strike="noStrike">
                <a:solidFill>
                  <a:srgbClr val="4472c4"/>
                </a:solidFill>
                <a:latin typeface="Arial"/>
                <a:ea typeface="Arial"/>
              </a:rPr>
              <a:t>- Примеры наиболее характерных недостатков, допускаемых государственными служащими при заполнении справок о доходах, расходах, об имуществе и обязательствах имущественного характера, подготовленные Управлением Президента Российской Федерации по вопросам противодействия коррупции;</a:t>
            </a: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400" spc="-1" strike="noStrike">
                <a:solidFill>
                  <a:srgbClr val="4472c4"/>
                </a:solidFill>
                <a:latin typeface="Arial"/>
                <a:ea typeface="Arial"/>
              </a:rPr>
              <a:t>- Обзор типичных ошибок, допускаемых при заполнении справок о доходах, расходах, об имуществе и обязательствах имущественного характера, подготовленный Минфином России</a:t>
            </a:r>
            <a:endParaRPr b="0" lang="ru-RU" sz="1400" spc="-1" strike="noStrike">
              <a:latin typeface="Arial"/>
            </a:endParaRPr>
          </a:p>
        </p:txBody>
      </p:sp>
      <p:sp>
        <p:nvSpPr>
          <p:cNvPr id="650" name="CustomShape 17"/>
          <p:cNvSpPr/>
          <p:nvPr/>
        </p:nvSpPr>
        <p:spPr>
          <a:xfrm>
            <a:off x="6321960" y="3019680"/>
            <a:ext cx="4894560" cy="577080"/>
          </a:xfrm>
          <a:prstGeom prst="rect">
            <a:avLst/>
          </a:prstGeom>
          <a:noFill/>
          <a:ln>
            <a:solidFill>
              <a:srgbClr val="f86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</a:rPr>
              <a:t>Не указываются счета, открытые к социальным картам учащихся</a:t>
            </a: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1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652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653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654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655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656" name="TextShape 6"/>
          <p:cNvSpPr txBox="1"/>
          <p:nvPr/>
        </p:nvSpPr>
        <p:spPr>
          <a:xfrm>
            <a:off x="11022840" y="0"/>
            <a:ext cx="762480" cy="3427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8050AADC-A9B8-4DE8-82F8-08C74C44EA27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657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658" name="CustomShape 7"/>
          <p:cNvSpPr/>
          <p:nvPr/>
        </p:nvSpPr>
        <p:spPr>
          <a:xfrm>
            <a:off x="371880" y="6237000"/>
            <a:ext cx="11447640" cy="453240"/>
          </a:xfrm>
          <a:prstGeom prst="rect">
            <a:avLst/>
          </a:prstGeom>
          <a:noFill/>
          <a:ln>
            <a:solidFill>
              <a:srgbClr val="f86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4472c4"/>
                </a:solidFill>
                <a:latin typeface="Calibri"/>
              </a:rPr>
              <a:t>В рамках декларационной кампании федеральные государственные служащие уведомления не подают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59" name="CustomShape 8"/>
          <p:cNvSpPr/>
          <p:nvPr/>
        </p:nvSpPr>
        <p:spPr>
          <a:xfrm>
            <a:off x="543600" y="791280"/>
            <a:ext cx="11088720" cy="45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Указ Президента Российской Федерации от 10 декабря 2020 г. № 778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660" name="CustomShape 9"/>
          <p:cNvSpPr/>
          <p:nvPr/>
        </p:nvSpPr>
        <p:spPr>
          <a:xfrm>
            <a:off x="371880" y="1660320"/>
            <a:ext cx="11447640" cy="78012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Уведомление подается </a:t>
            </a:r>
            <a:r>
              <a:rPr b="0" lang="ru-RU" sz="1900" spc="-1" strike="noStrike" u="sng">
                <a:solidFill>
                  <a:srgbClr val="2e75b6"/>
                </a:solidFill>
                <a:uFillTx/>
                <a:latin typeface="Calibri"/>
              </a:rPr>
              <a:t>при наличии</a:t>
            </a: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 в отношении каждого члена семьи отдельно </a:t>
            </a:r>
            <a:br/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(при отсутствии не подается, журналы и расписки об отсутствии не предусмотрены)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661" name="CustomShape 10"/>
          <p:cNvSpPr/>
          <p:nvPr/>
        </p:nvSpPr>
        <p:spPr>
          <a:xfrm>
            <a:off x="1320840" y="2669400"/>
            <a:ext cx="10499040" cy="359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лицами, поступающими на федеральную государственную службу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662" name="CustomShape 11"/>
          <p:cNvSpPr/>
          <p:nvPr/>
        </p:nvSpPr>
        <p:spPr>
          <a:xfrm>
            <a:off x="579960" y="2723760"/>
            <a:ext cx="437760" cy="286560"/>
          </a:xfrm>
          <a:prstGeom prst="rightArrow">
            <a:avLst>
              <a:gd name="adj1" fmla="val 50000"/>
              <a:gd name="adj2" fmla="val 50000"/>
            </a:avLst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/>
        </p:style>
      </p:sp>
      <p:sp>
        <p:nvSpPr>
          <p:cNvPr id="663" name="CustomShape 12"/>
          <p:cNvSpPr/>
          <p:nvPr/>
        </p:nvSpPr>
        <p:spPr>
          <a:xfrm>
            <a:off x="1320840" y="3148200"/>
            <a:ext cx="10499040" cy="359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лицами, которые переходят с недекларируемой должности на декларируемую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664" name="CustomShape 13"/>
          <p:cNvSpPr/>
          <p:nvPr/>
        </p:nvSpPr>
        <p:spPr>
          <a:xfrm>
            <a:off x="579960" y="3184560"/>
            <a:ext cx="437760" cy="286560"/>
          </a:xfrm>
          <a:prstGeom prst="rightArrow">
            <a:avLst>
              <a:gd name="adj1" fmla="val 50000"/>
              <a:gd name="adj2" fmla="val 50000"/>
            </a:avLst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/>
        </p:style>
      </p:sp>
      <p:sp>
        <p:nvSpPr>
          <p:cNvPr id="665" name="CustomShape 14"/>
          <p:cNvSpPr/>
          <p:nvPr/>
        </p:nvSpPr>
        <p:spPr>
          <a:xfrm>
            <a:off x="1320840" y="3634200"/>
            <a:ext cx="1049904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лицами, претендующими на замещение государственной должности Российской Федерации, если не установлено иное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666" name="CustomShape 15"/>
          <p:cNvSpPr/>
          <p:nvPr/>
        </p:nvSpPr>
        <p:spPr>
          <a:xfrm>
            <a:off x="579960" y="3778920"/>
            <a:ext cx="437760" cy="286560"/>
          </a:xfrm>
          <a:prstGeom prst="rightArrow">
            <a:avLst>
              <a:gd name="adj1" fmla="val 50000"/>
              <a:gd name="adj2" fmla="val 50000"/>
            </a:avLst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/>
        </p:style>
      </p:sp>
      <p:sp>
        <p:nvSpPr>
          <p:cNvPr id="667" name="CustomShape 16"/>
          <p:cNvSpPr/>
          <p:nvPr/>
        </p:nvSpPr>
        <p:spPr>
          <a:xfrm>
            <a:off x="1320840" y="4290840"/>
            <a:ext cx="1049904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иными лицами в соответствии нормативными правовыми актами Российской Федерации, изданными в соответствии с пунктом 5 Указа Президента Российской Федерации № 778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668" name="CustomShape 17"/>
          <p:cNvSpPr/>
          <p:nvPr/>
        </p:nvSpPr>
        <p:spPr>
          <a:xfrm>
            <a:off x="579960" y="4401720"/>
            <a:ext cx="437760" cy="286560"/>
          </a:xfrm>
          <a:prstGeom prst="rightArrow">
            <a:avLst>
              <a:gd name="adj1" fmla="val 50000"/>
              <a:gd name="adj2" fmla="val 50000"/>
            </a:avLst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/>
        </p:style>
      </p:sp>
      <p:sp>
        <p:nvSpPr>
          <p:cNvPr id="669" name="CustomShape 18"/>
          <p:cNvSpPr/>
          <p:nvPr/>
        </p:nvSpPr>
        <p:spPr>
          <a:xfrm>
            <a:off x="2098800" y="4979880"/>
            <a:ext cx="477504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80000"/>
              </a:lnSpc>
            </a:pPr>
            <a:r>
              <a:rPr b="0" lang="ru-RU" sz="1800" spc="-1" strike="noStrike">
                <a:solidFill>
                  <a:srgbClr val="2e75b6"/>
                </a:solidFill>
                <a:latin typeface="Calibri"/>
                <a:ea typeface="Calibri"/>
              </a:rPr>
              <a:t>гражданские служащие субъектов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80000"/>
              </a:lnSpc>
            </a:pPr>
            <a:r>
              <a:rPr b="0" lang="ru-RU" sz="1800" spc="-1" strike="noStrike">
                <a:solidFill>
                  <a:srgbClr val="2e75b6"/>
                </a:solidFill>
                <a:latin typeface="Calibri"/>
                <a:ea typeface="Calibri"/>
              </a:rPr>
              <a:t>Российской Федерации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70" name="CustomShape 19"/>
          <p:cNvSpPr/>
          <p:nvPr/>
        </p:nvSpPr>
        <p:spPr>
          <a:xfrm>
            <a:off x="7044840" y="4979880"/>
            <a:ext cx="4775040" cy="575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80000"/>
              </a:lnSpc>
            </a:pPr>
            <a:r>
              <a:rPr b="0" lang="ru-RU" sz="1800" spc="-1" strike="noStrike">
                <a:solidFill>
                  <a:srgbClr val="2e75b6"/>
                </a:solidFill>
                <a:latin typeface="Calibri"/>
                <a:ea typeface="Calibri"/>
              </a:rPr>
              <a:t>работники отдельных категорий организаций и т.д.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71" name="CustomShape 20"/>
          <p:cNvSpPr/>
          <p:nvPr/>
        </p:nvSpPr>
        <p:spPr>
          <a:xfrm>
            <a:off x="371880" y="5684400"/>
            <a:ext cx="11447640" cy="4514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Уведомление подается по состоянию на первое число месяца, предшествующего месяцу подачи документов</a:t>
            </a:r>
            <a:endParaRPr b="0" lang="ru-RU" sz="19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2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673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674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675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676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677" name="TextShape 6"/>
          <p:cNvSpPr txBox="1"/>
          <p:nvPr/>
        </p:nvSpPr>
        <p:spPr>
          <a:xfrm>
            <a:off x="11022840" y="0"/>
            <a:ext cx="762480" cy="3427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273216AC-D6A3-4438-B700-7859423D1C3D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678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679" name="CustomShape 7"/>
          <p:cNvSpPr/>
          <p:nvPr/>
        </p:nvSpPr>
        <p:spPr>
          <a:xfrm>
            <a:off x="371880" y="3798000"/>
            <a:ext cx="11447640" cy="877320"/>
          </a:xfrm>
          <a:prstGeom prst="rect">
            <a:avLst/>
          </a:prstGeom>
          <a:noFill/>
          <a:ln>
            <a:solidFill>
              <a:srgbClr val="f86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Цифровые финансовые активы, утилитарные цифровые права и цифровая валюта с неоднородными признаками отражаются отдельными позициями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680" name="CustomShape 8"/>
          <p:cNvSpPr/>
          <p:nvPr/>
        </p:nvSpPr>
        <p:spPr>
          <a:xfrm>
            <a:off x="543600" y="791280"/>
            <a:ext cx="11088720" cy="45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Указ Президента Российской Федерации от 10 декабря 2020 г. № 778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681" name="CustomShape 9"/>
          <p:cNvSpPr/>
          <p:nvPr/>
        </p:nvSpPr>
        <p:spPr>
          <a:xfrm>
            <a:off x="371880" y="2612520"/>
            <a:ext cx="11447640" cy="1072440"/>
          </a:xfrm>
          <a:prstGeom prst="rect">
            <a:avLst/>
          </a:prstGeom>
          <a:noFill/>
          <a:ln w="19080">
            <a:solidFill>
              <a:srgbClr val="f86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К цифровой валюте не относятся бонусные баллы, бонусы на накопительных дисконтных картах, начисленные банками и иными организациями за пользование их услугами, в том числе в виде денежных средств («кешбэк сервис»)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682" name="CustomShape 10"/>
          <p:cNvSpPr/>
          <p:nvPr/>
        </p:nvSpPr>
        <p:spPr>
          <a:xfrm>
            <a:off x="371880" y="1427040"/>
            <a:ext cx="11447640" cy="1072440"/>
          </a:xfrm>
          <a:prstGeom prst="rect">
            <a:avLst/>
          </a:prstGeom>
          <a:noFill/>
          <a:ln w="28440">
            <a:solidFill>
              <a:srgbClr val="f86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2e75b6"/>
                </a:solidFill>
                <a:latin typeface="Calibri"/>
              </a:rPr>
              <a:t>Необходимо самостоятельно ознакомиться с Федеральным законом от 2 августа 2019 г. № 259-ФЗ и Федеральным законом от 31 июля 2020 г. № 259-ФЗ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683" name="CustomShape 11"/>
          <p:cNvSpPr/>
          <p:nvPr/>
        </p:nvSpPr>
        <p:spPr>
          <a:xfrm>
            <a:off x="371880" y="4788720"/>
            <a:ext cx="11447640" cy="877320"/>
          </a:xfrm>
          <a:prstGeom prst="rect">
            <a:avLst/>
          </a:prstGeom>
          <a:noFill/>
          <a:ln>
            <a:solidFill>
              <a:srgbClr val="f86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Уведомления подаются в применимых ситуациях до 30 июня 2021 года включительно; </a:t>
            </a:r>
            <a:endParaRPr b="0" lang="ru-RU" sz="19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после вступят в силу изменения в форму справки и будет подготовлена обновленная версия </a:t>
            </a:r>
            <a:endParaRPr b="0" lang="ru-RU" sz="19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СПО «Справки БК»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684" name="CustomShape 12"/>
          <p:cNvSpPr/>
          <p:nvPr/>
        </p:nvSpPr>
        <p:spPr>
          <a:xfrm>
            <a:off x="371880" y="5779440"/>
            <a:ext cx="11447640" cy="877320"/>
          </a:xfrm>
          <a:prstGeom prst="rect">
            <a:avLst/>
          </a:prstGeom>
          <a:noFill/>
          <a:ln>
            <a:solidFill>
              <a:srgbClr val="f86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Вопросы заполнения раздела 2 справки будут отражены в Методических рекомендациях на 2022 год, </a:t>
            </a:r>
            <a:br/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в настоящее время сведения о расходах на приобретение рассматриваемых активов не представляются</a:t>
            </a:r>
            <a:endParaRPr b="0" lang="ru-RU" sz="19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5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686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687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688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689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690" name="TextShape 6"/>
          <p:cNvSpPr txBox="1"/>
          <p:nvPr/>
        </p:nvSpPr>
        <p:spPr>
          <a:xfrm>
            <a:off x="11022840" y="0"/>
            <a:ext cx="762480" cy="3427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780387F0-27CD-4109-A628-B43B9B22FB48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691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692" name="CustomShape 7"/>
          <p:cNvSpPr/>
          <p:nvPr/>
        </p:nvSpPr>
        <p:spPr>
          <a:xfrm>
            <a:off x="543600" y="791280"/>
            <a:ext cx="11088720" cy="45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Указ Президента Российской Федерации от 10 декабря 2020 г. № 778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693" name="CustomShape 8"/>
          <p:cNvSpPr/>
          <p:nvPr/>
        </p:nvSpPr>
        <p:spPr>
          <a:xfrm>
            <a:off x="371880" y="1701360"/>
            <a:ext cx="11447640" cy="1072440"/>
          </a:xfrm>
          <a:prstGeom prst="rect">
            <a:avLst/>
          </a:prstGeom>
          <a:noFill/>
          <a:ln w="28440">
            <a:solidFill>
              <a:srgbClr val="f86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Цифровые финансовые активы, выпущенные в информационных системах, организованных в соответствии с иностранным правом, и цифровая валюта (</a:t>
            </a:r>
            <a:r>
              <a:rPr b="0" lang="ru-RU" sz="1900" spc="-1" strike="noStrike" u="sng">
                <a:solidFill>
                  <a:srgbClr val="2e75b6"/>
                </a:solidFill>
                <a:uFillTx/>
                <a:latin typeface="Calibri"/>
              </a:rPr>
              <a:t>любая</a:t>
            </a: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) запрещены для лиц, указанных в Федеральном законе от 7 мая 2013 г. № 79-ФЗ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694" name="CustomShape 9"/>
          <p:cNvSpPr/>
          <p:nvPr/>
        </p:nvSpPr>
        <p:spPr>
          <a:xfrm>
            <a:off x="1097280" y="3003120"/>
            <a:ext cx="10688040" cy="190368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По общему правилу, для гражданских служащих запрет предусмотрен, если замещаемые ими должности предусмотрены соответствующим перечнем (не путать с перечнем должностей для целей декларирования) </a:t>
            </a:r>
            <a:r>
              <a:rPr b="1" lang="ru-RU" sz="1900" spc="-1" strike="noStrike">
                <a:solidFill>
                  <a:srgbClr val="2e75b6"/>
                </a:solidFill>
                <a:latin typeface="Calibri"/>
              </a:rPr>
              <a:t>и</a:t>
            </a:r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  замещаемые должности предусматривают участие в подготовке решений, затрагивающих вопросы суверенитета и национальной безопасности Российской Федерации</a:t>
            </a:r>
            <a:r>
              <a:rPr b="1" lang="ru-RU" sz="1900" spc="-1" strike="noStrike">
                <a:solidFill>
                  <a:srgbClr val="2e75b6"/>
                </a:solidFill>
                <a:latin typeface="Calibri"/>
              </a:rPr>
              <a:t> </a:t>
            </a:r>
            <a:br/>
            <a:r>
              <a:rPr b="0" lang="ru-RU" sz="1900" spc="-1" strike="noStrike">
                <a:solidFill>
                  <a:srgbClr val="2e75b6"/>
                </a:solidFill>
                <a:latin typeface="Calibri"/>
              </a:rPr>
              <a:t>(для супруг (супругов) и несовершеннолетних детей запрет не предусмотрен в таком случае)</a:t>
            </a:r>
            <a:endParaRPr b="0" lang="ru-RU" sz="19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900" spc="-1" strike="noStrike">
                <a:solidFill>
                  <a:srgbClr val="2e75b6"/>
                </a:solidFill>
                <a:latin typeface="Calibri"/>
              </a:rPr>
              <a:t>Есть исключения, см. Федеральный закон от 7 мая 2013 г. № 79-ФЗ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695" name="CustomShape 10"/>
          <p:cNvSpPr/>
          <p:nvPr/>
        </p:nvSpPr>
        <p:spPr>
          <a:xfrm>
            <a:off x="371880" y="5105520"/>
            <a:ext cx="11447640" cy="958680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В течение трех месяцев (с 1 января 2021 года) должно быть осуществлено отчуждение цифровых финансовых активов, выпущенных в информационных системах, организованных в соответствии </a:t>
            </a:r>
            <a:br/>
            <a:r>
              <a:rPr b="0" lang="ru-RU" sz="1900" spc="-1" strike="noStrike">
                <a:solidFill>
                  <a:srgbClr val="4472c4"/>
                </a:solidFill>
                <a:latin typeface="Calibri"/>
              </a:rPr>
              <a:t>с иностранным правом, и цифровой валюты </a:t>
            </a:r>
            <a:endParaRPr b="0" lang="ru-RU" sz="19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6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697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698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699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700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701" name="TextShape 6"/>
          <p:cNvSpPr txBox="1"/>
          <p:nvPr/>
        </p:nvSpPr>
        <p:spPr>
          <a:xfrm>
            <a:off x="11022840" y="0"/>
            <a:ext cx="762480" cy="3427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EEF867EB-EEFC-4E10-B886-D7A53A433449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702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703" name="CustomShape 7"/>
          <p:cNvSpPr/>
          <p:nvPr/>
        </p:nvSpPr>
        <p:spPr>
          <a:xfrm>
            <a:off x="543600" y="791280"/>
            <a:ext cx="11088720" cy="823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Указ Президента Российской Федерации от 10 декабря 2020 г. № 778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(уведомление)</a:t>
            </a:r>
            <a:endParaRPr b="0" lang="ru-RU" sz="2400" spc="-1" strike="noStrike">
              <a:latin typeface="Arial"/>
            </a:endParaRPr>
          </a:p>
        </p:txBody>
      </p:sp>
      <p:graphicFrame>
        <p:nvGraphicFramePr>
          <p:cNvPr id="704" name="Table 8"/>
          <p:cNvGraphicFramePr/>
          <p:nvPr/>
        </p:nvGraphicFramePr>
        <p:xfrm>
          <a:off x="451800" y="2711880"/>
          <a:ext cx="11088720" cy="1482840"/>
        </p:xfrm>
        <a:graphic>
          <a:graphicData uri="http://schemas.openxmlformats.org/drawingml/2006/table">
            <a:tbl>
              <a:tblPr/>
              <a:tblGrid>
                <a:gridCol w="538920"/>
                <a:gridCol w="3896280"/>
                <a:gridCol w="1665720"/>
                <a:gridCol w="1457280"/>
                <a:gridCol w="3530520"/>
              </a:tblGrid>
              <a:tr h="370800"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№ </a:t>
                      </a: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п/п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Наименование цифрового финансового актива или цифрового права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Дата приобретения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Общее количество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Сведения об операторе информационной системы, в которой осуществляется выпуск цифровых финансовых активов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70800"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70800"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81-с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11.11.2020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499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StartEngine Capital, LLC, США, </a:t>
                      </a:r>
                      <a:endParaRPr b="0" lang="ru-RU" sz="19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CIK 0001665160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70800"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Blockport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10.12.2020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Tokeny sàrl, Люксембург,  Registration number: B218805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705" name="CustomShape 9"/>
          <p:cNvSpPr/>
          <p:nvPr/>
        </p:nvSpPr>
        <p:spPr>
          <a:xfrm>
            <a:off x="451800" y="1943640"/>
            <a:ext cx="11088720" cy="54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ts val="1800"/>
              </a:lnSpc>
              <a:spcAft>
                <a:spcPts val="1001"/>
              </a:spcAft>
            </a:pPr>
            <a:r>
              <a:rPr b="1" lang="ru-RU" sz="2000" spc="-1" strike="noStrike">
                <a:solidFill>
                  <a:srgbClr val="000000"/>
                </a:solidFill>
                <a:latin typeface="Times New Roman"/>
                <a:ea typeface="Calibri"/>
              </a:rPr>
              <a:t>Цифровые финансовые активы, цифровые права, включающие одновременно цифровые финансовые активы и иные цифровые права</a:t>
            </a:r>
            <a:endParaRPr b="0" lang="ru-RU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6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707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708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709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710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711" name="TextShape 6"/>
          <p:cNvSpPr txBox="1"/>
          <p:nvPr/>
        </p:nvSpPr>
        <p:spPr>
          <a:xfrm>
            <a:off x="11022840" y="0"/>
            <a:ext cx="762480" cy="3427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DDF0882E-1DF0-40BA-97B9-FD8E06921305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712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713" name="CustomShape 7"/>
          <p:cNvSpPr/>
          <p:nvPr/>
        </p:nvSpPr>
        <p:spPr>
          <a:xfrm>
            <a:off x="543600" y="791280"/>
            <a:ext cx="11088720" cy="823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Указ Президента Российской Федерации от 10 декабря 2020 г. № 778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(уведомление)</a:t>
            </a:r>
            <a:endParaRPr b="0" lang="ru-RU" sz="2400" spc="-1" strike="noStrike">
              <a:latin typeface="Arial"/>
            </a:endParaRPr>
          </a:p>
        </p:txBody>
      </p:sp>
      <p:graphicFrame>
        <p:nvGraphicFramePr>
          <p:cNvPr id="714" name="Table 8"/>
          <p:cNvGraphicFramePr/>
          <p:nvPr/>
        </p:nvGraphicFramePr>
        <p:xfrm>
          <a:off x="451800" y="2711880"/>
          <a:ext cx="11088720" cy="1854000"/>
        </p:xfrm>
        <a:graphic>
          <a:graphicData uri="http://schemas.openxmlformats.org/drawingml/2006/table">
            <a:tbl>
              <a:tblPr/>
              <a:tblGrid>
                <a:gridCol w="538920"/>
                <a:gridCol w="3896280"/>
                <a:gridCol w="1665720"/>
                <a:gridCol w="1457280"/>
                <a:gridCol w="3530520"/>
              </a:tblGrid>
              <a:tr h="960120"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№ </a:t>
                      </a: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п/п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Уникальное условное обозначение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Дата приобретения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Объем инвестиций (руб.)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Сведения об операторе инвестиционной платформы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1240"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960120"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Заём № 3041814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25.08.2020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100000,00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ООО «Поток.Диджитал», </a:t>
                      </a:r>
                      <a:endParaRPr b="0" lang="ru-RU" sz="19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ИНН 9701046627 </a:t>
                      </a:r>
                      <a:endParaRPr b="0" lang="ru-RU" sz="19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ОГРН 1167746721735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960120"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Заём № 3044635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03.09.2020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125000,00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ООО «Поток.Диджитал», </a:t>
                      </a:r>
                      <a:endParaRPr b="0" lang="ru-RU" sz="19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ИНН 9701046627</a:t>
                      </a:r>
                      <a:endParaRPr b="0" lang="ru-RU" sz="19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ОГРН 1167746721735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1240"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715" name="CustomShape 9"/>
          <p:cNvSpPr/>
          <p:nvPr/>
        </p:nvSpPr>
        <p:spPr>
          <a:xfrm>
            <a:off x="451800" y="1943640"/>
            <a:ext cx="11088720" cy="318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ts val="1800"/>
              </a:lnSpc>
              <a:spcAft>
                <a:spcPts val="1001"/>
              </a:spcAft>
            </a:pPr>
            <a:r>
              <a:rPr b="1" lang="ru-RU" sz="2000" spc="-1" strike="noStrike">
                <a:solidFill>
                  <a:srgbClr val="000000"/>
                </a:solidFill>
                <a:latin typeface="Times New Roman"/>
                <a:ea typeface="Calibri"/>
              </a:rPr>
              <a:t>Утилитарные цифровые права</a:t>
            </a:r>
            <a:endParaRPr b="0" lang="ru-RU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6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717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718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719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720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721" name="TextShape 6"/>
          <p:cNvSpPr txBox="1"/>
          <p:nvPr/>
        </p:nvSpPr>
        <p:spPr>
          <a:xfrm>
            <a:off x="11022840" y="0"/>
            <a:ext cx="762480" cy="3427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95B56B85-552F-4D73-963C-BD9311ECCC17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722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723" name="CustomShape 7"/>
          <p:cNvSpPr/>
          <p:nvPr/>
        </p:nvSpPr>
        <p:spPr>
          <a:xfrm>
            <a:off x="543600" y="791280"/>
            <a:ext cx="11088720" cy="823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Указ Президента Российской Федерации от 10 декабря 2020 г. № 778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(уведомление)</a:t>
            </a:r>
            <a:endParaRPr b="0" lang="ru-RU" sz="2400" spc="-1" strike="noStrike">
              <a:latin typeface="Arial"/>
            </a:endParaRPr>
          </a:p>
        </p:txBody>
      </p:sp>
      <p:graphicFrame>
        <p:nvGraphicFramePr>
          <p:cNvPr id="724" name="Table 8"/>
          <p:cNvGraphicFramePr/>
          <p:nvPr/>
        </p:nvGraphicFramePr>
        <p:xfrm>
          <a:off x="451800" y="2711880"/>
          <a:ext cx="11088720" cy="1854000"/>
        </p:xfrm>
        <a:graphic>
          <a:graphicData uri="http://schemas.openxmlformats.org/drawingml/2006/table">
            <a:tbl>
              <a:tblPr/>
              <a:tblGrid>
                <a:gridCol w="790560"/>
                <a:gridCol w="3501000"/>
                <a:gridCol w="3286080"/>
                <a:gridCol w="3511080"/>
              </a:tblGrid>
              <a:tr h="670680"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№ </a:t>
                      </a: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п/п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Наименование цифровой валюты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Дата приобретения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Общее количество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1240"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1240"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Bitcoin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13.06.2020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0,01156018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1240"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Ethereum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30.03.2020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1,52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1240"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9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  <a:endParaRPr b="0" lang="ru-RU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725" name="CustomShape 9"/>
          <p:cNvSpPr/>
          <p:nvPr/>
        </p:nvSpPr>
        <p:spPr>
          <a:xfrm>
            <a:off x="451800" y="1943640"/>
            <a:ext cx="11088720" cy="318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ts val="1800"/>
              </a:lnSpc>
              <a:spcAft>
                <a:spcPts val="1001"/>
              </a:spcAft>
            </a:pPr>
            <a:r>
              <a:rPr b="1" lang="ru-RU" sz="2000" spc="-1" strike="noStrike">
                <a:solidFill>
                  <a:srgbClr val="000000"/>
                </a:solidFill>
                <a:latin typeface="Times New Roman"/>
                <a:ea typeface="Calibri"/>
              </a:rPr>
              <a:t>Цифровая валюта</a:t>
            </a:r>
            <a:endParaRPr b="0" lang="ru-RU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6" name="Group 1"/>
          <p:cNvGrpSpPr/>
          <p:nvPr/>
        </p:nvGrpSpPr>
        <p:grpSpPr>
          <a:xfrm>
            <a:off x="0" y="0"/>
            <a:ext cx="12191760" cy="671400"/>
            <a:chOff x="0" y="0"/>
            <a:chExt cx="12191760" cy="671400"/>
          </a:xfrm>
        </p:grpSpPr>
        <p:sp>
          <p:nvSpPr>
            <p:cNvPr id="727" name="CustomShape 2"/>
            <p:cNvSpPr/>
            <p:nvPr/>
          </p:nvSpPr>
          <p:spPr>
            <a:xfrm>
              <a:off x="0" y="0"/>
              <a:ext cx="12191760" cy="359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/>
          </p:style>
        </p:sp>
        <p:sp>
          <p:nvSpPr>
            <p:cNvPr id="728" name="CustomShape 3"/>
            <p:cNvSpPr/>
            <p:nvPr/>
          </p:nvSpPr>
          <p:spPr>
            <a:xfrm>
              <a:off x="0" y="355680"/>
              <a:ext cx="1219176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729" name="CustomShape 4"/>
            <p:cNvSpPr/>
            <p:nvPr/>
          </p:nvSpPr>
          <p:spPr>
            <a:xfrm>
              <a:off x="5765760" y="457200"/>
              <a:ext cx="6426000" cy="10764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730" name="CustomShape 5"/>
            <p:cNvSpPr/>
            <p:nvPr/>
          </p:nvSpPr>
          <p:spPr>
            <a:xfrm>
              <a:off x="6792120" y="563760"/>
              <a:ext cx="5399640" cy="1076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731" name="TextShape 6"/>
          <p:cNvSpPr txBox="1"/>
          <p:nvPr/>
        </p:nvSpPr>
        <p:spPr>
          <a:xfrm>
            <a:off x="11022840" y="0"/>
            <a:ext cx="762480" cy="3427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79780844-CB0B-49A2-BEB0-ED01583D89D8}" type="slidenum">
              <a:rPr b="1" lang="ru-RU" sz="2800" spc="-1" strike="noStrike">
                <a:solidFill>
                  <a:srgbClr val="a9d18e"/>
                </a:solidFill>
                <a:latin typeface="Calibri"/>
              </a:rPr>
              <a:t>&lt;номер&gt;</a:t>
            </a:fld>
            <a:endParaRPr b="0" lang="ru-RU" sz="2800" spc="-1" strike="noStrike">
              <a:latin typeface="Times New Roman"/>
            </a:endParaRPr>
          </a:p>
        </p:txBody>
      </p:sp>
      <p:pic>
        <p:nvPicPr>
          <p:cNvPr id="732" name="Объект 11" descr=""/>
          <p:cNvPicPr/>
          <p:nvPr/>
        </p:nvPicPr>
        <p:blipFill>
          <a:blip r:embed="rId1"/>
          <a:stretch/>
        </p:blipFill>
        <p:spPr>
          <a:xfrm>
            <a:off x="165600" y="0"/>
            <a:ext cx="571680" cy="691560"/>
          </a:xfrm>
          <a:prstGeom prst="rect">
            <a:avLst/>
          </a:prstGeom>
          <a:ln>
            <a:noFill/>
          </a:ln>
        </p:spPr>
      </p:pic>
      <p:sp>
        <p:nvSpPr>
          <p:cNvPr id="733" name="CustomShape 7"/>
          <p:cNvSpPr/>
          <p:nvPr/>
        </p:nvSpPr>
        <p:spPr>
          <a:xfrm>
            <a:off x="546840" y="830520"/>
            <a:ext cx="11088720" cy="45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70ad47"/>
                </a:solidFill>
                <a:latin typeface="Calibri"/>
              </a:rPr>
              <a:t>Контакты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734" name="CustomShape 8"/>
          <p:cNvSpPr/>
          <p:nvPr/>
        </p:nvSpPr>
        <p:spPr>
          <a:xfrm>
            <a:off x="378360" y="3805560"/>
            <a:ext cx="11467800" cy="1405440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anchor="ctr">
            <a:noAutofit/>
          </a:bodyPr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4472c4"/>
                </a:solidFill>
                <a:latin typeface="Calibri"/>
              </a:rPr>
              <a:t>Политика в сфере противодействия коррупции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735" name="Picture 8" descr=""/>
          <p:cNvPicPr/>
          <p:nvPr/>
        </p:nvPicPr>
        <p:blipFill>
          <a:blip r:embed="rId2"/>
          <a:stretch/>
        </p:blipFill>
        <p:spPr>
          <a:xfrm>
            <a:off x="10100160" y="3935880"/>
            <a:ext cx="1183680" cy="1144440"/>
          </a:xfrm>
          <a:prstGeom prst="rect">
            <a:avLst/>
          </a:prstGeom>
          <a:ln>
            <a:noFill/>
          </a:ln>
        </p:spPr>
      </p:pic>
      <p:sp>
        <p:nvSpPr>
          <p:cNvPr id="736" name="CustomShape 9"/>
          <p:cNvSpPr/>
          <p:nvPr/>
        </p:nvSpPr>
        <p:spPr>
          <a:xfrm>
            <a:off x="357480" y="1557720"/>
            <a:ext cx="11467800" cy="791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4472c4"/>
                </a:solidFill>
                <a:latin typeface="Calibri"/>
              </a:rPr>
              <a:t>Тугучев Никита Максимович – начальника отдела Департамента;</a:t>
            </a: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4472c4"/>
                </a:solidFill>
                <a:latin typeface="Calibri"/>
              </a:rPr>
              <a:t>тел.: 8 (495) 587-88-89, доб.: 1826; эл. почта: TuguchevNM@mintrud.gov.ru 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737" name="CustomShape 10"/>
          <p:cNvSpPr/>
          <p:nvPr/>
        </p:nvSpPr>
        <p:spPr>
          <a:xfrm>
            <a:off x="357480" y="2553840"/>
            <a:ext cx="11467800" cy="791640"/>
          </a:xfrm>
          <a:prstGeom prst="rect">
            <a:avLst/>
          </a:prstGeom>
          <a:noFill/>
          <a:ln w="2844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4472c4"/>
                </a:solidFill>
                <a:latin typeface="Calibri"/>
              </a:rPr>
              <a:t>Голубцов Артур Сергеевич – заместитель начальника отдела Департамента;</a:t>
            </a: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4472c4"/>
                </a:solidFill>
                <a:latin typeface="Calibri"/>
              </a:rPr>
              <a:t>тел.: 8 (495) 587-88-89, доб.: 1838; эл. почта: GolubtsovAS@mintrud.gov.ru  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738" name="Picture 2" descr=""/>
          <p:cNvPicPr/>
          <p:nvPr/>
        </p:nvPicPr>
        <p:blipFill>
          <a:blip r:embed="rId3"/>
          <a:stretch/>
        </p:blipFill>
        <p:spPr>
          <a:xfrm>
            <a:off x="10100160" y="5435640"/>
            <a:ext cx="1183680" cy="1183680"/>
          </a:xfrm>
          <a:prstGeom prst="rect">
            <a:avLst/>
          </a:prstGeom>
          <a:ln>
            <a:noFill/>
          </a:ln>
        </p:spPr>
      </p:pic>
      <p:sp>
        <p:nvSpPr>
          <p:cNvPr id="739" name="CustomShape 11"/>
          <p:cNvSpPr/>
          <p:nvPr/>
        </p:nvSpPr>
        <p:spPr>
          <a:xfrm>
            <a:off x="378360" y="5341680"/>
            <a:ext cx="11467800" cy="1405440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anchor="ctr">
            <a:noAutofit/>
          </a:bodyPr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4472c4"/>
                </a:solidFill>
                <a:latin typeface="Calibri"/>
              </a:rPr>
              <a:t>Научное исследование</a:t>
            </a: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7457</TotalTime>
  <Application>LibreOffice/6.3.2.2$Windows_x86 LibreOffice_project/98b30e735bda24bc04ab42594c85f7fd8be07b9c</Application>
  <Words>3901</Words>
  <Paragraphs>482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2015-10-24T19:54:13Z</dcterms:created>
  <dc:creator>Никита</dc:creator>
  <dc:description/>
  <dc:language>ru-RU</dc:language>
  <cp:lastModifiedBy>123</cp:lastModifiedBy>
  <cp:lastPrinted>2019-11-28T21:35:27Z</cp:lastPrinted>
  <dcterms:modified xsi:type="dcterms:W3CDTF">2021-01-28T14:28:59Z</dcterms:modified>
  <cp:revision>629</cp:revision>
  <dc:subject/>
  <dc:title>Тема презентации как всегда очень интересная и крайне актуальная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44</vt:i4>
  </property>
  <property fmtid="{D5CDD505-2E9C-101B-9397-08002B2CF9AE}" pid="8" name="PresentationFormat">
    <vt:lpwstr>Произвольный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44</vt:i4>
  </property>
</Properties>
</file>