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69" r:id="rId6"/>
    <p:sldId id="270" r:id="rId7"/>
    <p:sldId id="258" r:id="rId8"/>
    <p:sldId id="261" r:id="rId9"/>
    <p:sldId id="262" r:id="rId10"/>
    <p:sldId id="263" r:id="rId11"/>
    <p:sldId id="264" r:id="rId12"/>
    <p:sldId id="265" r:id="rId13"/>
    <p:sldId id="271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9900"/>
    <a:srgbClr val="FFFF99"/>
    <a:srgbClr val="F1EC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960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B1B1D-91E6-47A0-9B0C-6186BF6462FB}" type="datetimeFigureOut">
              <a:rPr lang="ru-RU" smtClean="0"/>
              <a:t>13.07.2015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E84E22-4AE3-4D5D-A4EC-92A1308A65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878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8F148-361E-4E08-9207-8FB5339DD9C4}" type="datetime1">
              <a:rPr lang="ru-RU" smtClean="0"/>
              <a:t>13.07.2015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D74E-8F9F-4892-85D2-09EB427B8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4615-691E-4E2C-96EF-4D1AC0246AC5}" type="datetime1">
              <a:rPr lang="ru-RU" smtClean="0"/>
              <a:t>13.07.2015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D74E-8F9F-4892-85D2-09EB427B8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7BE5-C48D-4011-8811-B938361A01B4}" type="datetime1">
              <a:rPr lang="ru-RU" smtClean="0"/>
              <a:t>13.07.2015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D74E-8F9F-4892-85D2-09EB427B8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9F3EE-D5A3-4881-AD12-4B1DD711A017}" type="datetime1">
              <a:rPr lang="ru-RU" smtClean="0"/>
              <a:t>13.07.2015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D74E-8F9F-4892-85D2-09EB427B8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AB05C-D4E8-495D-AECD-3B240B65AADA}" type="datetime1">
              <a:rPr lang="ru-RU" smtClean="0"/>
              <a:t>13.07.2015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D74E-8F9F-4892-85D2-09EB427B8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0FBC9-7567-4C2F-ADE5-4A37E661F9C4}" type="datetime1">
              <a:rPr lang="ru-RU" smtClean="0"/>
              <a:t>13.07.2015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D74E-8F9F-4892-85D2-09EB427B8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1D83-E5C6-4436-8237-3F31B86600F1}" type="datetime1">
              <a:rPr lang="ru-RU" smtClean="0"/>
              <a:t>13.07.2015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D74E-8F9F-4892-85D2-09EB427B8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DB4B1-AE16-4F1E-AF7A-58E8307F1427}" type="datetime1">
              <a:rPr lang="ru-RU" smtClean="0"/>
              <a:t>13.07.2015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D74E-8F9F-4892-85D2-09EB427B8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02942-5611-4F99-BFE0-F97DD1C89DE7}" type="datetime1">
              <a:rPr lang="ru-RU" smtClean="0"/>
              <a:t>13.07.2015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D74E-8F9F-4892-85D2-09EB427B8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FEB44-8298-42A9-9F62-1CB3500066BF}" type="datetime1">
              <a:rPr lang="ru-RU" smtClean="0"/>
              <a:t>13.07.2015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D74E-8F9F-4892-85D2-09EB427B8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D5D7B-9B51-4972-9BA6-5690022AF159}" type="datetime1">
              <a:rPr lang="ru-RU" smtClean="0"/>
              <a:t>13.07.2015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D74E-8F9F-4892-85D2-09EB427B8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F48ED-68E2-4955-B5BA-A43A084EC1BB}" type="datetime1">
              <a:rPr lang="ru-RU" smtClean="0"/>
              <a:t>13.07.2015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ED74E-8F9F-4892-85D2-09EB427B8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2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0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2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1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52536" y="1484784"/>
            <a:ext cx="7772400" cy="259228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Обобщающий урок по теме</a:t>
            </a:r>
            <a:b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«Числовые выражения,</a:t>
            </a:r>
            <a:b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содержащие знаки «+» и  «-» »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простоквашино\0_6fc3d_a587ba95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5045" y="0"/>
            <a:ext cx="3068955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4946702"/>
            <a:ext cx="7092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Автор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учитель математики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СОШ №2 им. А. Асеева и Ю. Голикова,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ст. Гиагинской, Республики Адыгея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Логачёва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Наталья Александровна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D:\Documents and Settings\Admin\Рабочий стол\простоквашино\imgprevie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0" y="2852936"/>
            <a:ext cx="4661672" cy="336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251520" y="260648"/>
            <a:ext cx="4387504" cy="2520280"/>
            <a:chOff x="251520" y="260648"/>
            <a:chExt cx="4387504" cy="2520280"/>
          </a:xfrm>
        </p:grpSpPr>
        <p:sp>
          <p:nvSpPr>
            <p:cNvPr id="10" name="Выноска со стрелкой вниз 9"/>
            <p:cNvSpPr/>
            <p:nvPr/>
          </p:nvSpPr>
          <p:spPr>
            <a:xfrm>
              <a:off x="251520" y="260648"/>
              <a:ext cx="4176464" cy="2520280"/>
            </a:xfrm>
            <a:prstGeom prst="down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51520" y="260648"/>
              <a:ext cx="4387504" cy="175432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ru-RU" sz="54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прибыль    (д</a:t>
              </a:r>
              <a:r>
                <a:rPr lang="ru-RU" sz="5400" b="1" cap="none" spc="0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оход) «+»</a:t>
              </a:r>
              <a:endParaRPr lang="ru-RU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pic>
        <p:nvPicPr>
          <p:cNvPr id="4101" name="Picture 5" descr="D:\Documents and Settings\Admin\Рабочий стол\простоквашино\imgpreview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774" y="2852936"/>
            <a:ext cx="414046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4644008" y="260648"/>
            <a:ext cx="4248472" cy="2520280"/>
            <a:chOff x="4644008" y="260648"/>
            <a:chExt cx="4248472" cy="2520280"/>
          </a:xfrm>
        </p:grpSpPr>
        <p:sp>
          <p:nvSpPr>
            <p:cNvPr id="11" name="Выноска со стрелкой вниз 10"/>
            <p:cNvSpPr/>
            <p:nvPr/>
          </p:nvSpPr>
          <p:spPr>
            <a:xfrm>
              <a:off x="4644008" y="260648"/>
              <a:ext cx="4248472" cy="2520280"/>
            </a:xfrm>
            <a:prstGeom prst="down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644008" y="260648"/>
              <a:ext cx="4212468" cy="175432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ru-RU" sz="5400" b="1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у</a:t>
              </a:r>
              <a:r>
                <a:rPr lang="ru-RU" sz="5400" b="1" cap="none" spc="0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быток( долг, расход)  «-»</a:t>
              </a:r>
              <a:endParaRPr lang="ru-RU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D74E-8F9F-4892-85D2-09EB427B8D2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5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 and Settings\Admin\Рабочий стол\простоквашино\img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648" y="2721709"/>
            <a:ext cx="3845957" cy="29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53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Найдите значение выражения, используя понятия «доходы» и «расходы». Заполните таблицу. Зашифрованное слово – порода кошки.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5534" y="1095707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000" dirty="0" smtClean="0"/>
              <a:t>1. </a:t>
            </a:r>
            <a:r>
              <a:rPr lang="ru-RU" sz="3000" dirty="0" smtClean="0">
                <a:solidFill>
                  <a:srgbClr val="FF0000"/>
                </a:solidFill>
              </a:rPr>
              <a:t>А</a:t>
            </a:r>
            <a:r>
              <a:rPr lang="ru-RU" sz="3000" dirty="0" smtClean="0"/>
              <a:t>. (+3)+(+2);    2. </a:t>
            </a:r>
            <a:r>
              <a:rPr lang="ru-RU" sz="3000" dirty="0" smtClean="0">
                <a:solidFill>
                  <a:srgbClr val="FF0000"/>
                </a:solidFill>
              </a:rPr>
              <a:t>Р</a:t>
            </a:r>
            <a:r>
              <a:rPr lang="ru-RU" sz="3000" dirty="0" smtClean="0"/>
              <a:t>. (-12)+(-18);   3. </a:t>
            </a:r>
            <a:r>
              <a:rPr lang="ru-RU" sz="3000" dirty="0" smtClean="0">
                <a:solidFill>
                  <a:srgbClr val="FF0000"/>
                </a:solidFill>
              </a:rPr>
              <a:t>Н</a:t>
            </a:r>
            <a:r>
              <a:rPr lang="ru-RU" sz="3000" dirty="0" smtClean="0"/>
              <a:t>. (-12)+(+18);</a:t>
            </a:r>
          </a:p>
          <a:p>
            <a:pPr>
              <a:buNone/>
            </a:pPr>
            <a:r>
              <a:rPr lang="ru-RU" sz="3000" dirty="0" smtClean="0"/>
              <a:t>4. </a:t>
            </a:r>
            <a:r>
              <a:rPr lang="ru-RU" sz="3000" dirty="0" smtClean="0">
                <a:solidFill>
                  <a:srgbClr val="FF0000"/>
                </a:solidFill>
              </a:rPr>
              <a:t>К</a:t>
            </a:r>
            <a:r>
              <a:rPr lang="ru-RU" sz="3000" dirty="0" smtClean="0"/>
              <a:t>. (+12)+(-18);   5. </a:t>
            </a:r>
            <a:r>
              <a:rPr lang="ru-RU" sz="3000" dirty="0" smtClean="0">
                <a:solidFill>
                  <a:srgbClr val="FF0000"/>
                </a:solidFill>
              </a:rPr>
              <a:t>Б</a:t>
            </a:r>
            <a:r>
              <a:rPr lang="ru-RU" sz="3000" dirty="0" smtClean="0"/>
              <a:t>. (-7)+(-7);     6. </a:t>
            </a:r>
            <a:r>
              <a:rPr lang="ru-RU" sz="3000" dirty="0" smtClean="0">
                <a:solidFill>
                  <a:srgbClr val="FF0000"/>
                </a:solidFill>
              </a:rPr>
              <a:t>С</a:t>
            </a:r>
            <a:r>
              <a:rPr lang="ru-RU" sz="3000" dirty="0" smtClean="0"/>
              <a:t>. (-19)+(+12);</a:t>
            </a:r>
          </a:p>
          <a:p>
            <a:pPr>
              <a:buNone/>
            </a:pPr>
            <a:r>
              <a:rPr lang="ru-RU" sz="3000" dirty="0" smtClean="0"/>
              <a:t>7. </a:t>
            </a:r>
            <a:r>
              <a:rPr lang="ru-RU" sz="3000" dirty="0" smtClean="0">
                <a:solidFill>
                  <a:srgbClr val="FF0000"/>
                </a:solidFill>
              </a:rPr>
              <a:t>М</a:t>
            </a:r>
            <a:r>
              <a:rPr lang="ru-RU" sz="3000" dirty="0" smtClean="0"/>
              <a:t>. (+25)+(-12);  8.</a:t>
            </a:r>
            <a:r>
              <a:rPr lang="ru-RU" sz="3000" dirty="0" smtClean="0">
                <a:solidFill>
                  <a:srgbClr val="FF0000"/>
                </a:solidFill>
              </a:rPr>
              <a:t>И</a:t>
            </a:r>
            <a:r>
              <a:rPr lang="ru-RU" sz="3000" dirty="0" smtClean="0"/>
              <a:t>. (+16)+(-20);  9.</a:t>
            </a:r>
            <a:r>
              <a:rPr lang="ru-RU" sz="3000" dirty="0" smtClean="0">
                <a:solidFill>
                  <a:srgbClr val="FF0000"/>
                </a:solidFill>
              </a:rPr>
              <a:t>Я</a:t>
            </a:r>
            <a:r>
              <a:rPr lang="ru-RU" sz="3000" dirty="0" smtClean="0"/>
              <a:t>. (-14)+(+14) </a:t>
            </a:r>
            <a:r>
              <a:rPr lang="ru-RU" dirty="0" smtClean="0"/>
              <a:t>                                                                                                     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968075"/>
              </p:ext>
            </p:extLst>
          </p:nvPr>
        </p:nvGraphicFramePr>
        <p:xfrm>
          <a:off x="1572344" y="5680412"/>
          <a:ext cx="6096000" cy="86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-14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4932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92624" y="6040452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40896" y="6040452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40496" y="6040452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0696" y="6040452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92824" y="6040452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16360" y="6040452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6760" y="6040452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44552" y="6040452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92424" y="6040452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16960" y="6040452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721709"/>
            <a:ext cx="3800718" cy="2908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D74E-8F9F-4892-85D2-09EB427B8D2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Самостоятельная работа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5472608"/>
          </a:xfrm>
        </p:spPr>
        <p:txBody>
          <a:bodyPr>
            <a:normAutofit/>
          </a:bodyPr>
          <a:lstStyle/>
          <a:p>
            <a:pPr algn="ctr">
              <a:buAutoNum type="arabicPeriod"/>
            </a:pPr>
            <a:r>
              <a:rPr lang="ru-RU" sz="1600" b="1" dirty="0" smtClean="0"/>
              <a:t>Не выполняя вычислений, сравните:</a:t>
            </a:r>
          </a:p>
          <a:p>
            <a:pPr>
              <a:buNone/>
            </a:pPr>
            <a:r>
              <a:rPr lang="ru-RU" sz="1600" dirty="0" smtClean="0"/>
              <a:t>а) -23 + 6 и -23;      в) 49 - 37 и -37;                                        а) -41 + 5 и -41;      в) 57 - 24 и -24;     </a:t>
            </a:r>
          </a:p>
          <a:p>
            <a:pPr>
              <a:buNone/>
            </a:pPr>
            <a:r>
              <a:rPr lang="ru-RU" sz="1600" dirty="0" smtClean="0"/>
              <a:t>                                </a:t>
            </a:r>
          </a:p>
          <a:p>
            <a:pPr>
              <a:buNone/>
            </a:pPr>
            <a:r>
              <a:rPr lang="ru-RU" sz="1600" dirty="0" smtClean="0"/>
              <a:t>б) -5,8 -7 и -5,8;      г) -10,2 +(-4) и – 4.                                   б) -3,6 -8,2 и -3,6;   г) -11,9 +(-6) и – 6.</a:t>
            </a:r>
          </a:p>
          <a:p>
            <a:pPr>
              <a:buNone/>
            </a:pPr>
            <a:endParaRPr lang="ru-RU" sz="1600" dirty="0" smtClean="0"/>
          </a:p>
          <a:p>
            <a:pPr algn="ctr">
              <a:buNone/>
            </a:pPr>
            <a:r>
              <a:rPr lang="ru-RU" sz="1600" b="1" dirty="0" smtClean="0"/>
              <a:t>2. Запишите выражение без скобок и найдите его значение:</a:t>
            </a:r>
          </a:p>
          <a:p>
            <a:pPr algn="ctr">
              <a:buNone/>
            </a:pPr>
            <a:endParaRPr lang="ru-RU" sz="1600" dirty="0" smtClean="0"/>
          </a:p>
          <a:p>
            <a:pPr algn="just">
              <a:buNone/>
            </a:pPr>
            <a:r>
              <a:rPr lang="ru-RU" sz="1600" dirty="0" smtClean="0"/>
              <a:t>а) (-3,2)+4,7;       в) (-6,3)+12,87;                                                       а) (-2,4)+3,9;       в) (-7,1)+13,79;</a:t>
            </a:r>
          </a:p>
          <a:p>
            <a:pPr algn="just">
              <a:buNone/>
            </a:pPr>
            <a:endParaRPr lang="ru-RU" sz="1600" dirty="0" smtClean="0"/>
          </a:p>
          <a:p>
            <a:pPr algn="just">
              <a:buNone/>
            </a:pPr>
            <a:r>
              <a:rPr lang="ru-RU" sz="1600" dirty="0" smtClean="0"/>
              <a:t>б) (-5,6)-2,8;        г) (-4,1)-25,39.                                                        б) (-5,7)-4,6;         г) (-6,2)-21,48.</a:t>
            </a:r>
          </a:p>
          <a:p>
            <a:pPr algn="ctr">
              <a:buNone/>
            </a:pPr>
            <a:r>
              <a:rPr lang="ru-RU" sz="1600" dirty="0" smtClean="0"/>
              <a:t>3.Найдите значение выражения:</a:t>
            </a:r>
          </a:p>
          <a:p>
            <a:pPr algn="just">
              <a:buNone/>
            </a:pPr>
            <a:endParaRPr lang="ru-RU" sz="1400" dirty="0" smtClean="0"/>
          </a:p>
          <a:p>
            <a:pPr algn="just">
              <a:buNone/>
            </a:pPr>
            <a:endParaRPr lang="ru-RU" sz="1400" dirty="0" smtClean="0"/>
          </a:p>
          <a:p>
            <a:pPr algn="just">
              <a:buNone/>
            </a:pPr>
            <a:endParaRPr lang="ru-RU" sz="1400" dirty="0" smtClean="0"/>
          </a:p>
          <a:p>
            <a:pPr algn="just">
              <a:buNone/>
            </a:pPr>
            <a:endParaRPr lang="ru-RU" sz="1400" dirty="0" smtClean="0"/>
          </a:p>
          <a:p>
            <a:pPr algn="just">
              <a:buNone/>
            </a:pPr>
            <a:endParaRPr lang="ru-RU" sz="1400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827584" y="4437112"/>
          <a:ext cx="1187450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" name="Формула" r:id="rId3" imgW="901440" imgH="393480" progId="Equation.3">
                  <p:embed/>
                </p:oleObj>
              </mc:Choice>
              <mc:Fallback>
                <p:oleObj name="Формула" r:id="rId3" imgW="90144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4437112"/>
                        <a:ext cx="1187450" cy="519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827584" y="5589240"/>
          <a:ext cx="116522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" name="Формула" r:id="rId5" imgW="850680" imgH="393480" progId="Equation.3">
                  <p:embed/>
                </p:oleObj>
              </mc:Choice>
              <mc:Fallback>
                <p:oleObj name="Формула" r:id="rId5" imgW="85068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5589240"/>
                        <a:ext cx="1165225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2236788" y="4437063"/>
          <a:ext cx="11430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" name="Формула" r:id="rId7" imgW="914400" imgH="393480" progId="Equation.3">
                  <p:embed/>
                </p:oleObj>
              </mc:Choice>
              <mc:Fallback>
                <p:oleObj name="Формула" r:id="rId7" imgW="91440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6788" y="4437063"/>
                        <a:ext cx="1143000" cy="49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2163763" y="5661025"/>
          <a:ext cx="107315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" name="Формула" r:id="rId9" imgW="838080" imgH="393480" progId="Equation.3">
                  <p:embed/>
                </p:oleObj>
              </mc:Choice>
              <mc:Fallback>
                <p:oleObj name="Формула" r:id="rId9" imgW="83808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3763" y="5661025"/>
                        <a:ext cx="1073150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4499992" y="4437112"/>
          <a:ext cx="1080120" cy="471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" name="Формула" r:id="rId11" imgW="901440" imgH="393480" progId="Equation.3">
                  <p:embed/>
                </p:oleObj>
              </mc:Choice>
              <mc:Fallback>
                <p:oleObj name="Формула" r:id="rId11" imgW="901440" imgH="393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4437112"/>
                        <a:ext cx="1080120" cy="4716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4499992" y="5661248"/>
          <a:ext cx="1152128" cy="533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" name="Формула" r:id="rId13" imgW="850680" imgH="393480" progId="Equation.3">
                  <p:embed/>
                </p:oleObj>
              </mc:Choice>
              <mc:Fallback>
                <p:oleObj name="Формула" r:id="rId13" imgW="850680" imgH="3934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5661248"/>
                        <a:ext cx="1152128" cy="5330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6084168" y="4437112"/>
          <a:ext cx="1266234" cy="537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" name="Формула" r:id="rId15" imgW="927000" imgH="393480" progId="Equation.3">
                  <p:embed/>
                </p:oleObj>
              </mc:Choice>
              <mc:Fallback>
                <p:oleObj name="Формула" r:id="rId15" imgW="927000" imgH="3934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4437112"/>
                        <a:ext cx="1266234" cy="5377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6300192" y="5661248"/>
          <a:ext cx="1127469" cy="537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" name="Формула" r:id="rId17" imgW="825480" imgH="393480" progId="Equation.3">
                  <p:embed/>
                </p:oleObj>
              </mc:Choice>
              <mc:Fallback>
                <p:oleObj name="Формула" r:id="rId17" imgW="825480" imgH="39348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5661248"/>
                        <a:ext cx="1127469" cy="5377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475656" y="620688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В - </a:t>
            </a:r>
            <a:r>
              <a:rPr lang="en-US" sz="2000" b="1" dirty="0" smtClean="0">
                <a:solidFill>
                  <a:srgbClr val="C00000"/>
                </a:solidFill>
              </a:rPr>
              <a:t>I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84168" y="620688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В - </a:t>
            </a:r>
            <a:r>
              <a:rPr lang="en-US" sz="2000" b="1" dirty="0" smtClean="0">
                <a:solidFill>
                  <a:srgbClr val="C00000"/>
                </a:solidFill>
              </a:rPr>
              <a:t>II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D74E-8F9F-4892-85D2-09EB427B8D2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100" dirty="0" smtClean="0">
                <a:solidFill>
                  <a:srgbClr val="FF0000"/>
                </a:solidFill>
              </a:rPr>
              <a:t>Домашнее задание</a:t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00FFFF"/>
                </a:solidFill>
              </a:rPr>
              <a:t>№ 196(а, в),  195, 213.</a:t>
            </a:r>
            <a:endParaRPr lang="ru-RU" dirty="0">
              <a:solidFill>
                <a:srgbClr val="00FF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445624" cy="604867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sz="5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Рефлексия:</a:t>
            </a:r>
            <a:endParaRPr lang="ru-RU" sz="59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200" u="sng" dirty="0">
                <a:latin typeface="Times New Roman" pitchFamily="18" charset="0"/>
                <a:cs typeface="Times New Roman" pitchFamily="18" charset="0"/>
              </a:rPr>
              <a:t>Оцените себя</a:t>
            </a:r>
            <a:r>
              <a:rPr lang="ru-RU" sz="4200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4200" u="sng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Чему я сегодня научился? </a:t>
            </a:r>
          </a:p>
          <a:p>
            <a:pPr marL="0" indent="0">
              <a:buNone/>
            </a:pP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Смогу ли я использовать свои знания, </a:t>
            </a:r>
            <a:endParaRPr lang="ru-RU" sz="4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тобы </a:t>
            </a: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выполнить д/з?</a:t>
            </a:r>
          </a:p>
          <a:p>
            <a:pPr marL="0" indent="0">
              <a:buNone/>
            </a:pP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Что было для меня  интересным? </a:t>
            </a:r>
          </a:p>
          <a:p>
            <a:pPr marL="0" indent="0">
              <a:buNone/>
            </a:pP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Что осталось непонятным? </a:t>
            </a:r>
            <a:endParaRPr lang="ru-RU" sz="4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5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Ожидаемые предметные результаты</a:t>
            </a:r>
          </a:p>
          <a:p>
            <a:pPr>
              <a:buFont typeface="Wingdings" pitchFamily="2" charset="2"/>
              <a:buChar char="v"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Могут </a:t>
            </a: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записать в виде равенства, как могла переместиться точка при разных условиях и сделать рисунок, соответствующий данному числовому  выражению. </a:t>
            </a:r>
            <a:endParaRPr lang="ru-RU" sz="4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Могут </a:t>
            </a: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излагать  информацию, интерпретируя факты, разъясняя значение и смысл теории. </a:t>
            </a:r>
            <a:endParaRPr lang="ru-RU" sz="4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Могут </a:t>
            </a: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выполнить действие сложение и вычитание с целыми числами, с обыкновенными дробями разного знака. </a:t>
            </a:r>
            <a:endParaRPr lang="ru-RU" sz="4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Могут, аргументировано </a:t>
            </a: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отвечать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на поставленные </a:t>
            </a: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вопросы, правильного оформления решений, аргументировать ошибки, участие в диалоге. </a:t>
            </a:r>
          </a:p>
          <a:p>
            <a:pPr>
              <a:buFont typeface="Wingdings" pitchFamily="2" charset="2"/>
              <a:buChar char="v"/>
            </a:pPr>
            <a:endParaRPr lang="ru-RU" sz="4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D74E-8F9F-4892-85D2-09EB427B8D21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2049" name="Picture 1" descr="D:\Documents and Settings\Admin\Рабочий стол\простоквашино\kanikuly.v.prostokvashino.0-11-4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8" t="-233" r="18779" b="-78"/>
          <a:stretch/>
        </p:blipFill>
        <p:spPr bwMode="auto">
          <a:xfrm>
            <a:off x="6048000" y="0"/>
            <a:ext cx="3096000" cy="38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21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Documents and Settings\Admin\Рабочий стол\простоквашино\1288633877_osen-v-prostokvashin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39"/>
            <a:ext cx="9301835" cy="683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D74E-8F9F-4892-85D2-09EB427B8D21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63124" y="2636912"/>
            <a:ext cx="3977228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7200" b="1" dirty="0">
                <a:solidFill>
                  <a:srgbClr val="FF3300"/>
                </a:solidFill>
                <a:latin typeface="Monotype Corsiva" pitchFamily="66" charset="0"/>
              </a:rPr>
              <a:t>Спасибо за урок!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простоквашино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3349"/>
            <a:ext cx="1676400" cy="2171700"/>
          </a:xfrm>
          <a:prstGeom prst="rect">
            <a:avLst/>
          </a:prstGeom>
          <a:noFill/>
          <a:scene3d>
            <a:camera prst="orthographicFront">
              <a:rot lat="0" lon="300000" rev="0"/>
            </a:camera>
            <a:lightRig rig="threePt" dir="t"/>
          </a:scene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1495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Цели урока: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985" y="1971997"/>
            <a:ext cx="8902512" cy="488600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 Систематизировать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, повторить и обобщить изученный материал; научить применять полученные знания к решению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задач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по теме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Числовые выражения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содержащие знаки «+» и  «-»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”.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Способствовать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выработке навыков сложения отрицательных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положительных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чисел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помощью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шкалы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термометра;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движения вдоль координатной прямой;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понятия «доход», «расход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 Развивать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внимание, сообразительность, чувство соревнования, воспитывать такие качества, как взаимопомощь и чувство коллективизма; формирование честного, добросовестного отношения к труду.</a:t>
            </a:r>
            <a:br>
              <a:rPr lang="ru-RU" altLang="ru-RU" dirty="0">
                <a:latin typeface="Times New Roman" pitchFamily="18" charset="0"/>
                <a:cs typeface="Times New Roman" pitchFamily="18" charset="0"/>
              </a:rPr>
            </a:b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Тип уроки  -  урок  обобщения, систематизации знаний, умений и навыков. Вид урока – учебный практикум,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етод программированных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заданий.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D74E-8F9F-4892-85D2-09EB427B8D2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ocuments and Settings\Admin\Рабочий стол\простоквашино\2124173_html_35d1d0f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53428"/>
            <a:ext cx="9252520" cy="710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3732213" y="530225"/>
            <a:ext cx="4194175" cy="1751013"/>
          </a:xfrm>
          <a:prstGeom prst="roundRect">
            <a:avLst>
              <a:gd name="adj" fmla="val 16667"/>
            </a:avLst>
          </a:prstGeom>
          <a:noFill/>
          <a:ln w="38100">
            <a:pattFill prst="trellis">
              <a:fgClr>
                <a:srgbClr val="0099CC"/>
              </a:fgClr>
              <a:bgClr>
                <a:srgbClr val="FFFFFF"/>
              </a:bgClr>
            </a:patt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/>
              <a:t>Какой стала температура воздуха к вечеру?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9600" y="685800"/>
            <a:ext cx="2025650" cy="5262563"/>
            <a:chOff x="384" y="432"/>
            <a:chExt cx="1276" cy="3315"/>
          </a:xfrm>
        </p:grpSpPr>
        <p:sp>
          <p:nvSpPr>
            <p:cNvPr id="6149" name="Rectangle 5"/>
            <p:cNvSpPr>
              <a:spLocks noChangeArrowheads="1"/>
            </p:cNvSpPr>
            <p:nvPr/>
          </p:nvSpPr>
          <p:spPr bwMode="auto">
            <a:xfrm>
              <a:off x="384" y="432"/>
              <a:ext cx="1276" cy="3315"/>
            </a:xfrm>
            <a:prstGeom prst="rect">
              <a:avLst/>
            </a:prstGeom>
            <a:gradFill rotWithShape="0">
              <a:gsLst>
                <a:gs pos="0">
                  <a:srgbClr val="0099CC"/>
                </a:gs>
                <a:gs pos="50000">
                  <a:schemeClr val="bg1"/>
                </a:gs>
                <a:gs pos="100000">
                  <a:srgbClr val="0099CC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66" name="Line 6"/>
            <p:cNvSpPr>
              <a:spLocks noChangeShapeType="1"/>
            </p:cNvSpPr>
            <p:nvPr/>
          </p:nvSpPr>
          <p:spPr bwMode="auto">
            <a:xfrm>
              <a:off x="784" y="2938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7" name="Line 7"/>
            <p:cNvSpPr>
              <a:spLocks noChangeShapeType="1"/>
            </p:cNvSpPr>
            <p:nvPr/>
          </p:nvSpPr>
          <p:spPr bwMode="auto">
            <a:xfrm>
              <a:off x="784" y="778"/>
              <a:ext cx="48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8" name="Line 8"/>
            <p:cNvSpPr>
              <a:spLocks noChangeShapeType="1"/>
            </p:cNvSpPr>
            <p:nvPr/>
          </p:nvSpPr>
          <p:spPr bwMode="auto">
            <a:xfrm>
              <a:off x="784" y="826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9" name="Line 9"/>
            <p:cNvSpPr>
              <a:spLocks noChangeShapeType="1"/>
            </p:cNvSpPr>
            <p:nvPr/>
          </p:nvSpPr>
          <p:spPr bwMode="auto">
            <a:xfrm>
              <a:off x="784" y="87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0" name="Line 10"/>
            <p:cNvSpPr>
              <a:spLocks noChangeShapeType="1"/>
            </p:cNvSpPr>
            <p:nvPr/>
          </p:nvSpPr>
          <p:spPr bwMode="auto">
            <a:xfrm>
              <a:off x="784" y="92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1" name="Line 11"/>
            <p:cNvSpPr>
              <a:spLocks noChangeShapeType="1"/>
            </p:cNvSpPr>
            <p:nvPr/>
          </p:nvSpPr>
          <p:spPr bwMode="auto">
            <a:xfrm>
              <a:off x="784" y="970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2" name="Line 12"/>
            <p:cNvSpPr>
              <a:spLocks noChangeShapeType="1"/>
            </p:cNvSpPr>
            <p:nvPr/>
          </p:nvSpPr>
          <p:spPr bwMode="auto">
            <a:xfrm>
              <a:off x="784" y="1018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3" name="Line 13"/>
            <p:cNvSpPr>
              <a:spLocks noChangeShapeType="1"/>
            </p:cNvSpPr>
            <p:nvPr/>
          </p:nvSpPr>
          <p:spPr bwMode="auto">
            <a:xfrm>
              <a:off x="784" y="1066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4" name="Line 14"/>
            <p:cNvSpPr>
              <a:spLocks noChangeShapeType="1"/>
            </p:cNvSpPr>
            <p:nvPr/>
          </p:nvSpPr>
          <p:spPr bwMode="auto">
            <a:xfrm>
              <a:off x="784" y="111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5" name="Line 15"/>
            <p:cNvSpPr>
              <a:spLocks noChangeShapeType="1"/>
            </p:cNvSpPr>
            <p:nvPr/>
          </p:nvSpPr>
          <p:spPr bwMode="auto">
            <a:xfrm>
              <a:off x="784" y="116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6" name="Line 16"/>
            <p:cNvSpPr>
              <a:spLocks noChangeShapeType="1"/>
            </p:cNvSpPr>
            <p:nvPr/>
          </p:nvSpPr>
          <p:spPr bwMode="auto">
            <a:xfrm>
              <a:off x="784" y="1210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7" name="Line 17"/>
            <p:cNvSpPr>
              <a:spLocks noChangeShapeType="1"/>
            </p:cNvSpPr>
            <p:nvPr/>
          </p:nvSpPr>
          <p:spPr bwMode="auto">
            <a:xfrm>
              <a:off x="784" y="1258"/>
              <a:ext cx="48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8" name="Line 18"/>
            <p:cNvSpPr>
              <a:spLocks noChangeShapeType="1"/>
            </p:cNvSpPr>
            <p:nvPr/>
          </p:nvSpPr>
          <p:spPr bwMode="auto">
            <a:xfrm>
              <a:off x="784" y="1306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9" name="Line 19"/>
            <p:cNvSpPr>
              <a:spLocks noChangeShapeType="1"/>
            </p:cNvSpPr>
            <p:nvPr/>
          </p:nvSpPr>
          <p:spPr bwMode="auto">
            <a:xfrm>
              <a:off x="784" y="135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80" name="Line 20"/>
            <p:cNvSpPr>
              <a:spLocks noChangeShapeType="1"/>
            </p:cNvSpPr>
            <p:nvPr/>
          </p:nvSpPr>
          <p:spPr bwMode="auto">
            <a:xfrm>
              <a:off x="784" y="140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81" name="Line 21"/>
            <p:cNvSpPr>
              <a:spLocks noChangeShapeType="1"/>
            </p:cNvSpPr>
            <p:nvPr/>
          </p:nvSpPr>
          <p:spPr bwMode="auto">
            <a:xfrm>
              <a:off x="784" y="1450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82" name="Line 22"/>
            <p:cNvSpPr>
              <a:spLocks noChangeShapeType="1"/>
            </p:cNvSpPr>
            <p:nvPr/>
          </p:nvSpPr>
          <p:spPr bwMode="auto">
            <a:xfrm>
              <a:off x="784" y="1498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83" name="Line 23"/>
            <p:cNvSpPr>
              <a:spLocks noChangeShapeType="1"/>
            </p:cNvSpPr>
            <p:nvPr/>
          </p:nvSpPr>
          <p:spPr bwMode="auto">
            <a:xfrm>
              <a:off x="784" y="1546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84" name="Line 24"/>
            <p:cNvSpPr>
              <a:spLocks noChangeShapeType="1"/>
            </p:cNvSpPr>
            <p:nvPr/>
          </p:nvSpPr>
          <p:spPr bwMode="auto">
            <a:xfrm>
              <a:off x="784" y="159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85" name="Line 25"/>
            <p:cNvSpPr>
              <a:spLocks noChangeShapeType="1"/>
            </p:cNvSpPr>
            <p:nvPr/>
          </p:nvSpPr>
          <p:spPr bwMode="auto">
            <a:xfrm>
              <a:off x="784" y="164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86" name="Line 26"/>
            <p:cNvSpPr>
              <a:spLocks noChangeShapeType="1"/>
            </p:cNvSpPr>
            <p:nvPr/>
          </p:nvSpPr>
          <p:spPr bwMode="auto">
            <a:xfrm>
              <a:off x="784" y="1690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87" name="Line 27"/>
            <p:cNvSpPr>
              <a:spLocks noChangeShapeType="1"/>
            </p:cNvSpPr>
            <p:nvPr/>
          </p:nvSpPr>
          <p:spPr bwMode="auto">
            <a:xfrm>
              <a:off x="784" y="1738"/>
              <a:ext cx="48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88" name="Line 28"/>
            <p:cNvSpPr>
              <a:spLocks noChangeShapeType="1"/>
            </p:cNvSpPr>
            <p:nvPr/>
          </p:nvSpPr>
          <p:spPr bwMode="auto">
            <a:xfrm>
              <a:off x="784" y="1786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89" name="Line 29"/>
            <p:cNvSpPr>
              <a:spLocks noChangeShapeType="1"/>
            </p:cNvSpPr>
            <p:nvPr/>
          </p:nvSpPr>
          <p:spPr bwMode="auto">
            <a:xfrm>
              <a:off x="784" y="183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90" name="Line 30"/>
            <p:cNvSpPr>
              <a:spLocks noChangeShapeType="1"/>
            </p:cNvSpPr>
            <p:nvPr/>
          </p:nvSpPr>
          <p:spPr bwMode="auto">
            <a:xfrm>
              <a:off x="784" y="188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91" name="Line 31"/>
            <p:cNvSpPr>
              <a:spLocks noChangeShapeType="1"/>
            </p:cNvSpPr>
            <p:nvPr/>
          </p:nvSpPr>
          <p:spPr bwMode="auto">
            <a:xfrm>
              <a:off x="784" y="1930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92" name="Line 32"/>
            <p:cNvSpPr>
              <a:spLocks noChangeShapeType="1"/>
            </p:cNvSpPr>
            <p:nvPr/>
          </p:nvSpPr>
          <p:spPr bwMode="auto">
            <a:xfrm>
              <a:off x="784" y="1978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93" name="Line 33"/>
            <p:cNvSpPr>
              <a:spLocks noChangeShapeType="1"/>
            </p:cNvSpPr>
            <p:nvPr/>
          </p:nvSpPr>
          <p:spPr bwMode="auto">
            <a:xfrm>
              <a:off x="784" y="2026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94" name="Line 34"/>
            <p:cNvSpPr>
              <a:spLocks noChangeShapeType="1"/>
            </p:cNvSpPr>
            <p:nvPr/>
          </p:nvSpPr>
          <p:spPr bwMode="auto">
            <a:xfrm>
              <a:off x="784" y="207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95" name="Line 35"/>
            <p:cNvSpPr>
              <a:spLocks noChangeShapeType="1"/>
            </p:cNvSpPr>
            <p:nvPr/>
          </p:nvSpPr>
          <p:spPr bwMode="auto">
            <a:xfrm>
              <a:off x="784" y="212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96" name="Line 36"/>
            <p:cNvSpPr>
              <a:spLocks noChangeShapeType="1"/>
            </p:cNvSpPr>
            <p:nvPr/>
          </p:nvSpPr>
          <p:spPr bwMode="auto">
            <a:xfrm>
              <a:off x="784" y="2170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97" name="Line 37"/>
            <p:cNvSpPr>
              <a:spLocks noChangeShapeType="1"/>
            </p:cNvSpPr>
            <p:nvPr/>
          </p:nvSpPr>
          <p:spPr bwMode="auto">
            <a:xfrm>
              <a:off x="784" y="2218"/>
              <a:ext cx="48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98" name="Line 38"/>
            <p:cNvSpPr>
              <a:spLocks noChangeShapeType="1"/>
            </p:cNvSpPr>
            <p:nvPr/>
          </p:nvSpPr>
          <p:spPr bwMode="auto">
            <a:xfrm>
              <a:off x="784" y="2266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99" name="Line 39"/>
            <p:cNvSpPr>
              <a:spLocks noChangeShapeType="1"/>
            </p:cNvSpPr>
            <p:nvPr/>
          </p:nvSpPr>
          <p:spPr bwMode="auto">
            <a:xfrm>
              <a:off x="784" y="231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00" name="Line 40"/>
            <p:cNvSpPr>
              <a:spLocks noChangeShapeType="1"/>
            </p:cNvSpPr>
            <p:nvPr/>
          </p:nvSpPr>
          <p:spPr bwMode="auto">
            <a:xfrm>
              <a:off x="784" y="236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01" name="Line 41"/>
            <p:cNvSpPr>
              <a:spLocks noChangeShapeType="1"/>
            </p:cNvSpPr>
            <p:nvPr/>
          </p:nvSpPr>
          <p:spPr bwMode="auto">
            <a:xfrm>
              <a:off x="784" y="2410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02" name="Line 42"/>
            <p:cNvSpPr>
              <a:spLocks noChangeShapeType="1"/>
            </p:cNvSpPr>
            <p:nvPr/>
          </p:nvSpPr>
          <p:spPr bwMode="auto">
            <a:xfrm>
              <a:off x="784" y="2458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03" name="Line 43"/>
            <p:cNvSpPr>
              <a:spLocks noChangeShapeType="1"/>
            </p:cNvSpPr>
            <p:nvPr/>
          </p:nvSpPr>
          <p:spPr bwMode="auto">
            <a:xfrm>
              <a:off x="784" y="2506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04" name="Line 44"/>
            <p:cNvSpPr>
              <a:spLocks noChangeShapeType="1"/>
            </p:cNvSpPr>
            <p:nvPr/>
          </p:nvSpPr>
          <p:spPr bwMode="auto">
            <a:xfrm>
              <a:off x="784" y="255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05" name="Line 45"/>
            <p:cNvSpPr>
              <a:spLocks noChangeShapeType="1"/>
            </p:cNvSpPr>
            <p:nvPr/>
          </p:nvSpPr>
          <p:spPr bwMode="auto">
            <a:xfrm>
              <a:off x="784" y="260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06" name="Line 46"/>
            <p:cNvSpPr>
              <a:spLocks noChangeShapeType="1"/>
            </p:cNvSpPr>
            <p:nvPr/>
          </p:nvSpPr>
          <p:spPr bwMode="auto">
            <a:xfrm>
              <a:off x="784" y="2650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07" name="Line 47"/>
            <p:cNvSpPr>
              <a:spLocks noChangeShapeType="1"/>
            </p:cNvSpPr>
            <p:nvPr/>
          </p:nvSpPr>
          <p:spPr bwMode="auto">
            <a:xfrm>
              <a:off x="784" y="2698"/>
              <a:ext cx="48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" name="Line 48"/>
            <p:cNvSpPr>
              <a:spLocks noChangeShapeType="1"/>
            </p:cNvSpPr>
            <p:nvPr/>
          </p:nvSpPr>
          <p:spPr bwMode="auto">
            <a:xfrm>
              <a:off x="784" y="2746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" name="Line 49"/>
            <p:cNvSpPr>
              <a:spLocks noChangeShapeType="1"/>
            </p:cNvSpPr>
            <p:nvPr/>
          </p:nvSpPr>
          <p:spPr bwMode="auto">
            <a:xfrm>
              <a:off x="784" y="279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" name="Line 50"/>
            <p:cNvSpPr>
              <a:spLocks noChangeShapeType="1"/>
            </p:cNvSpPr>
            <p:nvPr/>
          </p:nvSpPr>
          <p:spPr bwMode="auto">
            <a:xfrm>
              <a:off x="784" y="284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Line 51"/>
            <p:cNvSpPr>
              <a:spLocks noChangeShapeType="1"/>
            </p:cNvSpPr>
            <p:nvPr/>
          </p:nvSpPr>
          <p:spPr bwMode="auto">
            <a:xfrm>
              <a:off x="784" y="2890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Line 52"/>
            <p:cNvSpPr>
              <a:spLocks noChangeShapeType="1"/>
            </p:cNvSpPr>
            <p:nvPr/>
          </p:nvSpPr>
          <p:spPr bwMode="auto">
            <a:xfrm>
              <a:off x="784" y="2986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Line 53"/>
            <p:cNvSpPr>
              <a:spLocks noChangeShapeType="1"/>
            </p:cNvSpPr>
            <p:nvPr/>
          </p:nvSpPr>
          <p:spPr bwMode="auto">
            <a:xfrm>
              <a:off x="784" y="303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Line 54"/>
            <p:cNvSpPr>
              <a:spLocks noChangeShapeType="1"/>
            </p:cNvSpPr>
            <p:nvPr/>
          </p:nvSpPr>
          <p:spPr bwMode="auto">
            <a:xfrm>
              <a:off x="784" y="308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Line 55"/>
            <p:cNvSpPr>
              <a:spLocks noChangeShapeType="1"/>
            </p:cNvSpPr>
            <p:nvPr/>
          </p:nvSpPr>
          <p:spPr bwMode="auto">
            <a:xfrm>
              <a:off x="784" y="3130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Oval 56"/>
            <p:cNvSpPr>
              <a:spLocks noChangeArrowheads="1"/>
            </p:cNvSpPr>
            <p:nvPr/>
          </p:nvSpPr>
          <p:spPr bwMode="auto">
            <a:xfrm>
              <a:off x="952" y="3466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FF3300"/>
                </a:gs>
                <a:gs pos="100000">
                  <a:srgbClr val="CC2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17" name="Text Box 57"/>
            <p:cNvSpPr txBox="1">
              <a:spLocks noChangeArrowheads="1"/>
            </p:cNvSpPr>
            <p:nvPr/>
          </p:nvSpPr>
          <p:spPr bwMode="auto">
            <a:xfrm>
              <a:off x="1216" y="1594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12" name="Text Box 58"/>
            <p:cNvSpPr txBox="1">
              <a:spLocks noChangeArrowheads="1"/>
            </p:cNvSpPr>
            <p:nvPr/>
          </p:nvSpPr>
          <p:spPr bwMode="auto">
            <a:xfrm>
              <a:off x="1216" y="2122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13" name="Text Box 59"/>
            <p:cNvSpPr txBox="1">
              <a:spLocks noChangeArrowheads="1"/>
            </p:cNvSpPr>
            <p:nvPr/>
          </p:nvSpPr>
          <p:spPr bwMode="auto">
            <a:xfrm>
              <a:off x="1216" y="2554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dirty="0">
                  <a:solidFill>
                    <a:srgbClr val="000000"/>
                  </a:solidFill>
                </a:rPr>
                <a:t>20</a:t>
              </a:r>
            </a:p>
          </p:txBody>
        </p:sp>
        <p:sp>
          <p:nvSpPr>
            <p:cNvPr id="6220" name="Text Box 60"/>
            <p:cNvSpPr txBox="1">
              <a:spLocks noChangeArrowheads="1"/>
            </p:cNvSpPr>
            <p:nvPr/>
          </p:nvSpPr>
          <p:spPr bwMode="auto">
            <a:xfrm>
              <a:off x="1216" y="634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dirty="0">
                  <a:solidFill>
                    <a:srgbClr val="000000"/>
                  </a:solidFill>
                </a:rPr>
                <a:t>20</a:t>
              </a:r>
            </a:p>
          </p:txBody>
        </p:sp>
        <p:sp>
          <p:nvSpPr>
            <p:cNvPr id="14" name="Text Box 61"/>
            <p:cNvSpPr txBox="1">
              <a:spLocks noChangeArrowheads="1"/>
            </p:cNvSpPr>
            <p:nvPr/>
          </p:nvSpPr>
          <p:spPr bwMode="auto">
            <a:xfrm>
              <a:off x="1216" y="1114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dirty="0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15" name="Rectangle 62"/>
            <p:cNvSpPr>
              <a:spLocks noChangeArrowheads="1"/>
            </p:cNvSpPr>
            <p:nvPr/>
          </p:nvSpPr>
          <p:spPr bwMode="auto">
            <a:xfrm>
              <a:off x="1008" y="768"/>
              <a:ext cx="47" cy="2688"/>
            </a:xfrm>
            <a:prstGeom prst="rect">
              <a:avLst/>
            </a:prstGeom>
            <a:gradFill rotWithShape="0">
              <a:gsLst>
                <a:gs pos="0">
                  <a:srgbClr val="761800"/>
                </a:gs>
                <a:gs pos="5000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23" name="Rectangle 63"/>
            <p:cNvSpPr>
              <a:spLocks noChangeArrowheads="1"/>
            </p:cNvSpPr>
            <p:nvPr/>
          </p:nvSpPr>
          <p:spPr bwMode="auto">
            <a:xfrm>
              <a:off x="1008" y="432"/>
              <a:ext cx="48" cy="8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208" name="Rectangle 64"/>
          <p:cNvSpPr>
            <a:spLocks noChangeArrowheads="1"/>
          </p:cNvSpPr>
          <p:nvPr/>
        </p:nvSpPr>
        <p:spPr bwMode="auto">
          <a:xfrm>
            <a:off x="1600200" y="685800"/>
            <a:ext cx="76200" cy="16002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09" name="AutoShape 65"/>
          <p:cNvSpPr>
            <a:spLocks noChangeArrowheads="1"/>
          </p:cNvSpPr>
          <p:nvPr/>
        </p:nvSpPr>
        <p:spPr bwMode="auto">
          <a:xfrm>
            <a:off x="3779838" y="1039813"/>
            <a:ext cx="4098925" cy="671512"/>
          </a:xfrm>
          <a:prstGeom prst="roundRect">
            <a:avLst>
              <a:gd name="adj" fmla="val 16667"/>
            </a:avLst>
          </a:prstGeom>
          <a:noFill/>
          <a:ln w="38100">
            <a:pattFill prst="trellis">
              <a:fgClr>
                <a:srgbClr val="0099CC"/>
              </a:fgClr>
              <a:bgClr>
                <a:srgbClr val="FFFFFF"/>
              </a:bgClr>
            </a:patt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/>
              <a:t>+10</a:t>
            </a:r>
            <a:r>
              <a:rPr lang="ru-RU" sz="3200" baseline="30000"/>
              <a:t>о</a:t>
            </a:r>
            <a:r>
              <a:rPr lang="ru-RU" sz="3200"/>
              <a:t>С - 4</a:t>
            </a:r>
            <a:r>
              <a:rPr lang="ru-RU" sz="3200" baseline="30000"/>
              <a:t>о</a:t>
            </a:r>
            <a:r>
              <a:rPr lang="ru-RU" sz="3200"/>
              <a:t>С = +6</a:t>
            </a:r>
            <a:r>
              <a:rPr lang="ru-RU" sz="3200" baseline="30000"/>
              <a:t>о</a:t>
            </a:r>
            <a:r>
              <a:rPr lang="ru-RU" sz="3200"/>
              <a:t>С</a:t>
            </a:r>
          </a:p>
        </p:txBody>
      </p:sp>
      <p:sp>
        <p:nvSpPr>
          <p:cNvPr id="6210" name="Rectangle 66"/>
          <p:cNvSpPr>
            <a:spLocks noChangeArrowheads="1"/>
          </p:cNvSpPr>
          <p:nvPr/>
        </p:nvSpPr>
        <p:spPr bwMode="auto">
          <a:xfrm>
            <a:off x="1600200" y="685800"/>
            <a:ext cx="76200" cy="20574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11" name="AutoShape 67"/>
          <p:cNvSpPr>
            <a:spLocks noChangeArrowheads="1"/>
          </p:cNvSpPr>
          <p:nvPr/>
        </p:nvSpPr>
        <p:spPr bwMode="auto">
          <a:xfrm>
            <a:off x="3732213" y="2435225"/>
            <a:ext cx="4194175" cy="1751013"/>
          </a:xfrm>
          <a:prstGeom prst="roundRect">
            <a:avLst>
              <a:gd name="adj" fmla="val 16667"/>
            </a:avLst>
          </a:prstGeom>
          <a:noFill/>
          <a:ln w="38100">
            <a:pattFill prst="trellis">
              <a:fgClr>
                <a:srgbClr val="0099CC"/>
              </a:fgClr>
              <a:bgClr>
                <a:srgbClr val="FFFFFF"/>
              </a:bgClr>
            </a:patt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/>
              <a:t>Какой стала температура воздуха в полночь?</a:t>
            </a:r>
          </a:p>
        </p:txBody>
      </p:sp>
      <p:sp>
        <p:nvSpPr>
          <p:cNvPr id="6212" name="AutoShape 68"/>
          <p:cNvSpPr>
            <a:spLocks noChangeArrowheads="1"/>
          </p:cNvSpPr>
          <p:nvPr/>
        </p:nvSpPr>
        <p:spPr bwMode="auto">
          <a:xfrm>
            <a:off x="3779838" y="3021013"/>
            <a:ext cx="4098925" cy="671512"/>
          </a:xfrm>
          <a:prstGeom prst="roundRect">
            <a:avLst>
              <a:gd name="adj" fmla="val 16667"/>
            </a:avLst>
          </a:prstGeom>
          <a:noFill/>
          <a:ln w="38100">
            <a:pattFill prst="trellis">
              <a:fgClr>
                <a:srgbClr val="0099CC"/>
              </a:fgClr>
              <a:bgClr>
                <a:srgbClr val="FFFFFF"/>
              </a:bgClr>
            </a:patt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/>
              <a:t>+6</a:t>
            </a:r>
            <a:r>
              <a:rPr lang="ru-RU" sz="3200" baseline="30000"/>
              <a:t>о</a:t>
            </a:r>
            <a:r>
              <a:rPr lang="ru-RU" sz="3200"/>
              <a:t>С - 6</a:t>
            </a:r>
            <a:r>
              <a:rPr lang="ru-RU" sz="3200" baseline="30000"/>
              <a:t>о</a:t>
            </a:r>
            <a:r>
              <a:rPr lang="ru-RU" sz="3200"/>
              <a:t>С = 0</a:t>
            </a:r>
            <a:r>
              <a:rPr lang="ru-RU" sz="3200" baseline="30000"/>
              <a:t>о</a:t>
            </a:r>
            <a:r>
              <a:rPr lang="ru-RU" sz="3200"/>
              <a:t>С</a:t>
            </a:r>
          </a:p>
        </p:txBody>
      </p:sp>
      <p:sp>
        <p:nvSpPr>
          <p:cNvPr id="6213" name="Rectangle 69"/>
          <p:cNvSpPr>
            <a:spLocks noChangeArrowheads="1"/>
          </p:cNvSpPr>
          <p:nvPr/>
        </p:nvSpPr>
        <p:spPr bwMode="auto">
          <a:xfrm>
            <a:off x="1600200" y="685800"/>
            <a:ext cx="76200" cy="22860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14" name="AutoShape 70"/>
          <p:cNvSpPr>
            <a:spLocks noChangeArrowheads="1"/>
          </p:cNvSpPr>
          <p:nvPr/>
        </p:nvSpPr>
        <p:spPr bwMode="auto">
          <a:xfrm>
            <a:off x="3732213" y="4340225"/>
            <a:ext cx="4194175" cy="1751013"/>
          </a:xfrm>
          <a:prstGeom prst="roundRect">
            <a:avLst>
              <a:gd name="adj" fmla="val 16667"/>
            </a:avLst>
          </a:prstGeom>
          <a:noFill/>
          <a:ln w="38100">
            <a:pattFill prst="trellis">
              <a:fgClr>
                <a:srgbClr val="0099CC"/>
              </a:fgClr>
              <a:bgClr>
                <a:srgbClr val="FFFFFF"/>
              </a:bgClr>
            </a:patt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/>
              <a:t>Какой стала температура воздуха утром?</a:t>
            </a:r>
          </a:p>
        </p:txBody>
      </p:sp>
      <p:sp>
        <p:nvSpPr>
          <p:cNvPr id="6215" name="AutoShape 71"/>
          <p:cNvSpPr>
            <a:spLocks noChangeArrowheads="1"/>
          </p:cNvSpPr>
          <p:nvPr/>
        </p:nvSpPr>
        <p:spPr bwMode="auto">
          <a:xfrm>
            <a:off x="3779838" y="4926013"/>
            <a:ext cx="4098925" cy="671512"/>
          </a:xfrm>
          <a:prstGeom prst="roundRect">
            <a:avLst>
              <a:gd name="adj" fmla="val 16667"/>
            </a:avLst>
          </a:prstGeom>
          <a:noFill/>
          <a:ln w="38100">
            <a:pattFill prst="trellis">
              <a:fgClr>
                <a:srgbClr val="0099CC"/>
              </a:fgClr>
              <a:bgClr>
                <a:srgbClr val="FFFFFF"/>
              </a:bgClr>
            </a:patt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/>
              <a:t>0</a:t>
            </a:r>
            <a:r>
              <a:rPr lang="ru-RU" sz="3200" baseline="30000"/>
              <a:t>о</a:t>
            </a:r>
            <a:r>
              <a:rPr lang="ru-RU" sz="3200"/>
              <a:t>С - 3</a:t>
            </a:r>
            <a:r>
              <a:rPr lang="ru-RU" sz="3200" baseline="30000"/>
              <a:t>о</a:t>
            </a:r>
            <a:r>
              <a:rPr lang="ru-RU" sz="3200"/>
              <a:t>С = -3</a:t>
            </a:r>
            <a:r>
              <a:rPr lang="ru-RU" sz="3200" baseline="30000"/>
              <a:t>о</a:t>
            </a:r>
            <a:r>
              <a:rPr lang="ru-RU" sz="3200"/>
              <a:t>С</a:t>
            </a:r>
          </a:p>
        </p:txBody>
      </p:sp>
      <p:grpSp>
        <p:nvGrpSpPr>
          <p:cNvPr id="16" name="Group 72"/>
          <p:cNvGrpSpPr>
            <a:grpSpLocks/>
          </p:cNvGrpSpPr>
          <p:nvPr/>
        </p:nvGrpSpPr>
        <p:grpSpPr bwMode="auto">
          <a:xfrm>
            <a:off x="3731589" y="457200"/>
            <a:ext cx="4419600" cy="1981200"/>
            <a:chOff x="2349" y="288"/>
            <a:chExt cx="2688" cy="1200"/>
          </a:xfrm>
        </p:grpSpPr>
        <p:sp>
          <p:nvSpPr>
            <p:cNvPr id="6163" name="AutoShape 73" descr="Голубая тисненая бумага"/>
            <p:cNvSpPr>
              <a:spLocks noChangeArrowheads="1"/>
            </p:cNvSpPr>
            <p:nvPr/>
          </p:nvSpPr>
          <p:spPr bwMode="auto">
            <a:xfrm>
              <a:off x="2349" y="288"/>
              <a:ext cx="2688" cy="1200"/>
            </a:xfrm>
            <a:prstGeom prst="roundRect">
              <a:avLst>
                <a:gd name="adj" fmla="val 16667"/>
              </a:avLst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18" name="AutoShape 74" descr="Голубая тисненая бумага"/>
            <p:cNvSpPr>
              <a:spLocks noChangeArrowheads="1"/>
            </p:cNvSpPr>
            <p:nvPr/>
          </p:nvSpPr>
          <p:spPr bwMode="auto">
            <a:xfrm>
              <a:off x="2716" y="801"/>
              <a:ext cx="1863" cy="433"/>
            </a:xfrm>
            <a:prstGeom prst="roundRect">
              <a:avLst>
                <a:gd name="adj" fmla="val 16667"/>
              </a:avLst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rgbClr val="006699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10 – 4 = 6</a:t>
              </a:r>
            </a:p>
          </p:txBody>
        </p:sp>
      </p:grpSp>
      <p:grpSp>
        <p:nvGrpSpPr>
          <p:cNvPr id="17" name="Group 75"/>
          <p:cNvGrpSpPr>
            <a:grpSpLocks/>
          </p:cNvGrpSpPr>
          <p:nvPr/>
        </p:nvGrpSpPr>
        <p:grpSpPr bwMode="auto">
          <a:xfrm>
            <a:off x="3657600" y="2362200"/>
            <a:ext cx="4419600" cy="1905000"/>
            <a:chOff x="2352" y="1440"/>
            <a:chExt cx="2688" cy="1200"/>
          </a:xfrm>
        </p:grpSpPr>
        <p:sp>
          <p:nvSpPr>
            <p:cNvPr id="6161" name="AutoShape 76" descr="Голубая тисненая бумага"/>
            <p:cNvSpPr>
              <a:spLocks noChangeArrowheads="1"/>
            </p:cNvSpPr>
            <p:nvPr/>
          </p:nvSpPr>
          <p:spPr bwMode="auto">
            <a:xfrm>
              <a:off x="2352" y="1440"/>
              <a:ext cx="2688" cy="1200"/>
            </a:xfrm>
            <a:prstGeom prst="roundRect">
              <a:avLst>
                <a:gd name="adj" fmla="val 16667"/>
              </a:avLst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21" name="AutoShape 77" descr="Голубая тисненая бумага"/>
            <p:cNvSpPr>
              <a:spLocks noChangeArrowheads="1"/>
            </p:cNvSpPr>
            <p:nvPr/>
          </p:nvSpPr>
          <p:spPr bwMode="auto">
            <a:xfrm>
              <a:off x="2717" y="1857"/>
              <a:ext cx="1862" cy="450"/>
            </a:xfrm>
            <a:prstGeom prst="roundRect">
              <a:avLst>
                <a:gd name="adj" fmla="val 16667"/>
              </a:avLst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rgbClr val="006699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6 – 6 = 0</a:t>
              </a:r>
            </a:p>
          </p:txBody>
        </p:sp>
      </p:grpSp>
      <p:grpSp>
        <p:nvGrpSpPr>
          <p:cNvPr id="18" name="Group 78"/>
          <p:cNvGrpSpPr>
            <a:grpSpLocks/>
          </p:cNvGrpSpPr>
          <p:nvPr/>
        </p:nvGrpSpPr>
        <p:grpSpPr bwMode="auto">
          <a:xfrm>
            <a:off x="3657600" y="4267200"/>
            <a:ext cx="4419600" cy="1905000"/>
            <a:chOff x="2352" y="2736"/>
            <a:chExt cx="2688" cy="1200"/>
          </a:xfrm>
        </p:grpSpPr>
        <p:sp>
          <p:nvSpPr>
            <p:cNvPr id="6159" name="AutoShape 79" descr="Голубая тисненая бумага"/>
            <p:cNvSpPr>
              <a:spLocks noChangeArrowheads="1"/>
            </p:cNvSpPr>
            <p:nvPr/>
          </p:nvSpPr>
          <p:spPr bwMode="auto">
            <a:xfrm>
              <a:off x="2352" y="2736"/>
              <a:ext cx="2688" cy="1200"/>
            </a:xfrm>
            <a:prstGeom prst="roundRect">
              <a:avLst>
                <a:gd name="adj" fmla="val 16667"/>
              </a:avLst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24" name="AutoShape 80" descr="Голубая тисненая бумага"/>
            <p:cNvSpPr>
              <a:spLocks noChangeArrowheads="1"/>
            </p:cNvSpPr>
            <p:nvPr/>
          </p:nvSpPr>
          <p:spPr bwMode="auto">
            <a:xfrm>
              <a:off x="2716" y="3007"/>
              <a:ext cx="1864" cy="450"/>
            </a:xfrm>
            <a:prstGeom prst="roundRect">
              <a:avLst>
                <a:gd name="adj" fmla="val 16667"/>
              </a:avLst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rgbClr val="006699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0 – 3 = –3</a:t>
              </a:r>
            </a:p>
          </p:txBody>
        </p:sp>
      </p:grp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D74E-8F9F-4892-85D2-09EB427B8D2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3" dur="500"/>
                                        <p:tgtEl>
                                          <p:spTgt spid="6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1" dur="500"/>
                                        <p:tgtEl>
                                          <p:spTgt spid="62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6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 autoUpdateAnimBg="0"/>
      <p:bldP spid="6208" grpId="0" animBg="1"/>
      <p:bldP spid="6209" grpId="0" animBg="1" autoUpdateAnimBg="0"/>
      <p:bldP spid="6210" grpId="0" animBg="1"/>
      <p:bldP spid="6211" grpId="0" animBg="1" autoUpdateAnimBg="0"/>
      <p:bldP spid="6212" grpId="0" animBg="1" autoUpdateAnimBg="0"/>
      <p:bldP spid="6213" grpId="0" animBg="1"/>
      <p:bldP spid="6214" grpId="0" animBg="1" autoUpdateAnimBg="0"/>
      <p:bldP spid="6215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3"/>
          <p:cNvSpPr>
            <a:spLocks noChangeShapeType="1"/>
          </p:cNvSpPr>
          <p:nvPr/>
        </p:nvSpPr>
        <p:spPr bwMode="auto">
          <a:xfrm>
            <a:off x="954088" y="1735138"/>
            <a:ext cx="5381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1" name="Line 4"/>
          <p:cNvSpPr>
            <a:spLocks noChangeShapeType="1"/>
          </p:cNvSpPr>
          <p:nvPr/>
        </p:nvSpPr>
        <p:spPr bwMode="auto">
          <a:xfrm>
            <a:off x="954088" y="180340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2" name="Line 5"/>
          <p:cNvSpPr>
            <a:spLocks noChangeShapeType="1"/>
          </p:cNvSpPr>
          <p:nvPr/>
        </p:nvSpPr>
        <p:spPr bwMode="auto">
          <a:xfrm>
            <a:off x="954088" y="187325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3" name="Line 6"/>
          <p:cNvSpPr>
            <a:spLocks noChangeShapeType="1"/>
          </p:cNvSpPr>
          <p:nvPr/>
        </p:nvSpPr>
        <p:spPr bwMode="auto">
          <a:xfrm>
            <a:off x="954088" y="194151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4" name="Line 7"/>
          <p:cNvSpPr>
            <a:spLocks noChangeShapeType="1"/>
          </p:cNvSpPr>
          <p:nvPr/>
        </p:nvSpPr>
        <p:spPr bwMode="auto">
          <a:xfrm>
            <a:off x="954088" y="201136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5" name="Line 8"/>
          <p:cNvSpPr>
            <a:spLocks noChangeShapeType="1"/>
          </p:cNvSpPr>
          <p:nvPr/>
        </p:nvSpPr>
        <p:spPr bwMode="auto">
          <a:xfrm>
            <a:off x="954088" y="208121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6" name="Line 9"/>
          <p:cNvSpPr>
            <a:spLocks noChangeShapeType="1"/>
          </p:cNvSpPr>
          <p:nvPr/>
        </p:nvSpPr>
        <p:spPr bwMode="auto">
          <a:xfrm>
            <a:off x="954088" y="215106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7" name="Line 10"/>
          <p:cNvSpPr>
            <a:spLocks noChangeShapeType="1"/>
          </p:cNvSpPr>
          <p:nvPr/>
        </p:nvSpPr>
        <p:spPr bwMode="auto">
          <a:xfrm>
            <a:off x="954088" y="221932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8" name="Line 11"/>
          <p:cNvSpPr>
            <a:spLocks noChangeShapeType="1"/>
          </p:cNvSpPr>
          <p:nvPr/>
        </p:nvSpPr>
        <p:spPr bwMode="auto">
          <a:xfrm>
            <a:off x="954088" y="2287588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9" name="Line 12"/>
          <p:cNvSpPr>
            <a:spLocks noChangeShapeType="1"/>
          </p:cNvSpPr>
          <p:nvPr/>
        </p:nvSpPr>
        <p:spPr bwMode="auto">
          <a:xfrm>
            <a:off x="954088" y="2357438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60" name="Line 13"/>
          <p:cNvSpPr>
            <a:spLocks noChangeShapeType="1"/>
          </p:cNvSpPr>
          <p:nvPr/>
        </p:nvSpPr>
        <p:spPr bwMode="auto">
          <a:xfrm>
            <a:off x="954088" y="2427288"/>
            <a:ext cx="5381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61" name="Line 14"/>
          <p:cNvSpPr>
            <a:spLocks noChangeShapeType="1"/>
          </p:cNvSpPr>
          <p:nvPr/>
        </p:nvSpPr>
        <p:spPr bwMode="auto">
          <a:xfrm>
            <a:off x="954088" y="249555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62" name="Line 15"/>
          <p:cNvSpPr>
            <a:spLocks noChangeShapeType="1"/>
          </p:cNvSpPr>
          <p:nvPr/>
        </p:nvSpPr>
        <p:spPr bwMode="auto">
          <a:xfrm>
            <a:off x="954088" y="256540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63" name="Line 16"/>
          <p:cNvSpPr>
            <a:spLocks noChangeShapeType="1"/>
          </p:cNvSpPr>
          <p:nvPr/>
        </p:nvSpPr>
        <p:spPr bwMode="auto">
          <a:xfrm>
            <a:off x="954088" y="263525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64" name="Line 17"/>
          <p:cNvSpPr>
            <a:spLocks noChangeShapeType="1"/>
          </p:cNvSpPr>
          <p:nvPr/>
        </p:nvSpPr>
        <p:spPr bwMode="auto">
          <a:xfrm>
            <a:off x="954088" y="270351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65" name="Line 18"/>
          <p:cNvSpPr>
            <a:spLocks noChangeShapeType="1"/>
          </p:cNvSpPr>
          <p:nvPr/>
        </p:nvSpPr>
        <p:spPr bwMode="auto">
          <a:xfrm>
            <a:off x="954088" y="277177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66" name="Line 19"/>
          <p:cNvSpPr>
            <a:spLocks noChangeShapeType="1"/>
          </p:cNvSpPr>
          <p:nvPr/>
        </p:nvSpPr>
        <p:spPr bwMode="auto">
          <a:xfrm>
            <a:off x="954088" y="284162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67" name="Line 20"/>
          <p:cNvSpPr>
            <a:spLocks noChangeShapeType="1"/>
          </p:cNvSpPr>
          <p:nvPr/>
        </p:nvSpPr>
        <p:spPr bwMode="auto">
          <a:xfrm>
            <a:off x="954088" y="291147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68" name="Line 21"/>
          <p:cNvSpPr>
            <a:spLocks noChangeShapeType="1"/>
          </p:cNvSpPr>
          <p:nvPr/>
        </p:nvSpPr>
        <p:spPr bwMode="auto">
          <a:xfrm>
            <a:off x="954088" y="298132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69" name="Line 22"/>
          <p:cNvSpPr>
            <a:spLocks noChangeShapeType="1"/>
          </p:cNvSpPr>
          <p:nvPr/>
        </p:nvSpPr>
        <p:spPr bwMode="auto">
          <a:xfrm>
            <a:off x="954088" y="3049588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70" name="Line 23"/>
          <p:cNvSpPr>
            <a:spLocks noChangeShapeType="1"/>
          </p:cNvSpPr>
          <p:nvPr/>
        </p:nvSpPr>
        <p:spPr bwMode="auto">
          <a:xfrm>
            <a:off x="954088" y="3119438"/>
            <a:ext cx="5381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71" name="Line 24"/>
          <p:cNvSpPr>
            <a:spLocks noChangeShapeType="1"/>
          </p:cNvSpPr>
          <p:nvPr/>
        </p:nvSpPr>
        <p:spPr bwMode="auto">
          <a:xfrm>
            <a:off x="954088" y="3189288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72" name="Line 25"/>
          <p:cNvSpPr>
            <a:spLocks noChangeShapeType="1"/>
          </p:cNvSpPr>
          <p:nvPr/>
        </p:nvSpPr>
        <p:spPr bwMode="auto">
          <a:xfrm>
            <a:off x="954088" y="325755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73" name="Line 26"/>
          <p:cNvSpPr>
            <a:spLocks noChangeShapeType="1"/>
          </p:cNvSpPr>
          <p:nvPr/>
        </p:nvSpPr>
        <p:spPr bwMode="auto">
          <a:xfrm>
            <a:off x="954088" y="332581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74" name="Line 27"/>
          <p:cNvSpPr>
            <a:spLocks noChangeShapeType="1"/>
          </p:cNvSpPr>
          <p:nvPr/>
        </p:nvSpPr>
        <p:spPr bwMode="auto">
          <a:xfrm>
            <a:off x="954088" y="339566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75" name="Line 28"/>
          <p:cNvSpPr>
            <a:spLocks noChangeShapeType="1"/>
          </p:cNvSpPr>
          <p:nvPr/>
        </p:nvSpPr>
        <p:spPr bwMode="auto">
          <a:xfrm>
            <a:off x="954088" y="346551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76" name="Line 29"/>
          <p:cNvSpPr>
            <a:spLocks noChangeShapeType="1"/>
          </p:cNvSpPr>
          <p:nvPr/>
        </p:nvSpPr>
        <p:spPr bwMode="auto">
          <a:xfrm>
            <a:off x="954088" y="353377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77" name="Line 30"/>
          <p:cNvSpPr>
            <a:spLocks noChangeShapeType="1"/>
          </p:cNvSpPr>
          <p:nvPr/>
        </p:nvSpPr>
        <p:spPr bwMode="auto">
          <a:xfrm>
            <a:off x="954088" y="360362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78" name="Line 31"/>
          <p:cNvSpPr>
            <a:spLocks noChangeShapeType="1"/>
          </p:cNvSpPr>
          <p:nvPr/>
        </p:nvSpPr>
        <p:spPr bwMode="auto">
          <a:xfrm>
            <a:off x="954088" y="367347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79" name="Line 32"/>
          <p:cNvSpPr>
            <a:spLocks noChangeShapeType="1"/>
          </p:cNvSpPr>
          <p:nvPr/>
        </p:nvSpPr>
        <p:spPr bwMode="auto">
          <a:xfrm>
            <a:off x="954088" y="3741738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80" name="Line 33"/>
          <p:cNvSpPr>
            <a:spLocks noChangeShapeType="1"/>
          </p:cNvSpPr>
          <p:nvPr/>
        </p:nvSpPr>
        <p:spPr bwMode="auto">
          <a:xfrm>
            <a:off x="954088" y="3810000"/>
            <a:ext cx="5381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81" name="Line 34"/>
          <p:cNvSpPr>
            <a:spLocks noChangeShapeType="1"/>
          </p:cNvSpPr>
          <p:nvPr/>
        </p:nvSpPr>
        <p:spPr bwMode="auto">
          <a:xfrm>
            <a:off x="954088" y="387985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82" name="Line 35"/>
          <p:cNvSpPr>
            <a:spLocks noChangeShapeType="1"/>
          </p:cNvSpPr>
          <p:nvPr/>
        </p:nvSpPr>
        <p:spPr bwMode="auto">
          <a:xfrm>
            <a:off x="954088" y="394970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83" name="Line 36"/>
          <p:cNvSpPr>
            <a:spLocks noChangeShapeType="1"/>
          </p:cNvSpPr>
          <p:nvPr/>
        </p:nvSpPr>
        <p:spPr bwMode="auto">
          <a:xfrm>
            <a:off x="954088" y="401955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84" name="Line 37"/>
          <p:cNvSpPr>
            <a:spLocks noChangeShapeType="1"/>
          </p:cNvSpPr>
          <p:nvPr/>
        </p:nvSpPr>
        <p:spPr bwMode="auto">
          <a:xfrm>
            <a:off x="954088" y="408781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85" name="Line 38"/>
          <p:cNvSpPr>
            <a:spLocks noChangeShapeType="1"/>
          </p:cNvSpPr>
          <p:nvPr/>
        </p:nvSpPr>
        <p:spPr bwMode="auto">
          <a:xfrm>
            <a:off x="954088" y="415607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86" name="Line 39"/>
          <p:cNvSpPr>
            <a:spLocks noChangeShapeType="1"/>
          </p:cNvSpPr>
          <p:nvPr/>
        </p:nvSpPr>
        <p:spPr bwMode="auto">
          <a:xfrm>
            <a:off x="954088" y="422592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87" name="Line 40"/>
          <p:cNvSpPr>
            <a:spLocks noChangeShapeType="1"/>
          </p:cNvSpPr>
          <p:nvPr/>
        </p:nvSpPr>
        <p:spPr bwMode="auto">
          <a:xfrm>
            <a:off x="954088" y="429577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88" name="Line 41"/>
          <p:cNvSpPr>
            <a:spLocks noChangeShapeType="1"/>
          </p:cNvSpPr>
          <p:nvPr/>
        </p:nvSpPr>
        <p:spPr bwMode="auto">
          <a:xfrm>
            <a:off x="954088" y="4364038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89" name="Line 42"/>
          <p:cNvSpPr>
            <a:spLocks noChangeShapeType="1"/>
          </p:cNvSpPr>
          <p:nvPr/>
        </p:nvSpPr>
        <p:spPr bwMode="auto">
          <a:xfrm>
            <a:off x="954088" y="4433888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90" name="Line 43"/>
          <p:cNvSpPr>
            <a:spLocks noChangeShapeType="1"/>
          </p:cNvSpPr>
          <p:nvPr/>
        </p:nvSpPr>
        <p:spPr bwMode="auto">
          <a:xfrm>
            <a:off x="954088" y="4503738"/>
            <a:ext cx="5381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91" name="Line 44"/>
          <p:cNvSpPr>
            <a:spLocks noChangeShapeType="1"/>
          </p:cNvSpPr>
          <p:nvPr/>
        </p:nvSpPr>
        <p:spPr bwMode="auto">
          <a:xfrm>
            <a:off x="954088" y="457200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92" name="Line 45"/>
          <p:cNvSpPr>
            <a:spLocks noChangeShapeType="1"/>
          </p:cNvSpPr>
          <p:nvPr/>
        </p:nvSpPr>
        <p:spPr bwMode="auto">
          <a:xfrm>
            <a:off x="954088" y="464026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93" name="Line 46"/>
          <p:cNvSpPr>
            <a:spLocks noChangeShapeType="1"/>
          </p:cNvSpPr>
          <p:nvPr/>
        </p:nvSpPr>
        <p:spPr bwMode="auto">
          <a:xfrm>
            <a:off x="954088" y="471011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94" name="Line 47"/>
          <p:cNvSpPr>
            <a:spLocks noChangeShapeType="1"/>
          </p:cNvSpPr>
          <p:nvPr/>
        </p:nvSpPr>
        <p:spPr bwMode="auto">
          <a:xfrm>
            <a:off x="954088" y="477996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95" name="Line 48"/>
          <p:cNvSpPr>
            <a:spLocks noChangeShapeType="1"/>
          </p:cNvSpPr>
          <p:nvPr/>
        </p:nvSpPr>
        <p:spPr bwMode="auto">
          <a:xfrm>
            <a:off x="954088" y="484981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96" name="Line 49"/>
          <p:cNvSpPr>
            <a:spLocks noChangeShapeType="1"/>
          </p:cNvSpPr>
          <p:nvPr/>
        </p:nvSpPr>
        <p:spPr bwMode="auto">
          <a:xfrm>
            <a:off x="954088" y="491807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97" name="Line 50"/>
          <p:cNvSpPr>
            <a:spLocks noChangeShapeType="1"/>
          </p:cNvSpPr>
          <p:nvPr/>
        </p:nvSpPr>
        <p:spPr bwMode="auto">
          <a:xfrm>
            <a:off x="954088" y="498792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98" name="Line 51"/>
          <p:cNvSpPr>
            <a:spLocks noChangeShapeType="1"/>
          </p:cNvSpPr>
          <p:nvPr/>
        </p:nvSpPr>
        <p:spPr bwMode="auto">
          <a:xfrm>
            <a:off x="954088" y="505777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99" name="Line 52"/>
          <p:cNvSpPr>
            <a:spLocks noChangeShapeType="1"/>
          </p:cNvSpPr>
          <p:nvPr/>
        </p:nvSpPr>
        <p:spPr bwMode="auto">
          <a:xfrm>
            <a:off x="954088" y="5126038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00" name="Text Box 54"/>
          <p:cNvSpPr txBox="1">
            <a:spLocks noChangeArrowheads="1"/>
          </p:cNvSpPr>
          <p:nvPr/>
        </p:nvSpPr>
        <p:spPr bwMode="auto">
          <a:xfrm>
            <a:off x="1439863" y="2913063"/>
            <a:ext cx="428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2101" name="Text Box 55"/>
          <p:cNvSpPr txBox="1">
            <a:spLocks noChangeArrowheads="1"/>
          </p:cNvSpPr>
          <p:nvPr/>
        </p:nvSpPr>
        <p:spPr bwMode="auto">
          <a:xfrm>
            <a:off x="1439863" y="3589338"/>
            <a:ext cx="58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>
                <a:solidFill>
                  <a:srgbClr val="000000"/>
                </a:solidFill>
                <a:latin typeface="Arial" charset="0"/>
              </a:rPr>
              <a:t>10</a:t>
            </a:r>
          </a:p>
        </p:txBody>
      </p:sp>
      <p:sp>
        <p:nvSpPr>
          <p:cNvPr id="2102" name="Text Box 56"/>
          <p:cNvSpPr txBox="1">
            <a:spLocks noChangeArrowheads="1"/>
          </p:cNvSpPr>
          <p:nvPr/>
        </p:nvSpPr>
        <p:spPr bwMode="auto">
          <a:xfrm>
            <a:off x="1439863" y="4275138"/>
            <a:ext cx="58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>
                <a:solidFill>
                  <a:srgbClr val="000000"/>
                </a:solidFill>
                <a:latin typeface="Arial" charset="0"/>
              </a:rPr>
              <a:t>20</a:t>
            </a:r>
          </a:p>
        </p:txBody>
      </p:sp>
      <p:sp>
        <p:nvSpPr>
          <p:cNvPr id="2103" name="Text Box 57"/>
          <p:cNvSpPr txBox="1">
            <a:spLocks noChangeArrowheads="1"/>
          </p:cNvSpPr>
          <p:nvPr/>
        </p:nvSpPr>
        <p:spPr bwMode="auto">
          <a:xfrm>
            <a:off x="1439863" y="1525588"/>
            <a:ext cx="58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>
                <a:solidFill>
                  <a:srgbClr val="000000"/>
                </a:solidFill>
                <a:latin typeface="Arial" charset="0"/>
              </a:rPr>
              <a:t>20</a:t>
            </a:r>
            <a:endParaRPr lang="ru-RU" sz="2000">
              <a:solidFill>
                <a:srgbClr val="000000"/>
              </a:solidFill>
            </a:endParaRPr>
          </a:p>
        </p:txBody>
      </p:sp>
      <p:sp>
        <p:nvSpPr>
          <p:cNvPr id="2104" name="Text Box 58"/>
          <p:cNvSpPr txBox="1">
            <a:spLocks noChangeArrowheads="1"/>
          </p:cNvSpPr>
          <p:nvPr/>
        </p:nvSpPr>
        <p:spPr bwMode="auto">
          <a:xfrm>
            <a:off x="1439863" y="2219325"/>
            <a:ext cx="58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>
                <a:solidFill>
                  <a:srgbClr val="000000"/>
                </a:solidFill>
                <a:latin typeface="Arial" charset="0"/>
              </a:rPr>
              <a:t>10</a:t>
            </a:r>
          </a:p>
        </p:txBody>
      </p:sp>
      <p:sp>
        <p:nvSpPr>
          <p:cNvPr id="2105" name="Line 59"/>
          <p:cNvSpPr>
            <a:spLocks noChangeShapeType="1"/>
          </p:cNvSpPr>
          <p:nvPr/>
        </p:nvSpPr>
        <p:spPr bwMode="auto">
          <a:xfrm>
            <a:off x="960438" y="1384300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06" name="Line 60"/>
          <p:cNvSpPr>
            <a:spLocks noChangeShapeType="1"/>
          </p:cNvSpPr>
          <p:nvPr/>
        </p:nvSpPr>
        <p:spPr bwMode="auto">
          <a:xfrm>
            <a:off x="960438" y="1454150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07" name="Line 61"/>
          <p:cNvSpPr>
            <a:spLocks noChangeShapeType="1"/>
          </p:cNvSpPr>
          <p:nvPr/>
        </p:nvSpPr>
        <p:spPr bwMode="auto">
          <a:xfrm>
            <a:off x="960438" y="1524000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08" name="Line 62"/>
          <p:cNvSpPr>
            <a:spLocks noChangeShapeType="1"/>
          </p:cNvSpPr>
          <p:nvPr/>
        </p:nvSpPr>
        <p:spPr bwMode="auto">
          <a:xfrm>
            <a:off x="960438" y="159226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09" name="Line 63"/>
          <p:cNvSpPr>
            <a:spLocks noChangeShapeType="1"/>
          </p:cNvSpPr>
          <p:nvPr/>
        </p:nvSpPr>
        <p:spPr bwMode="auto">
          <a:xfrm>
            <a:off x="960438" y="166052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10" name="Rectangle 64"/>
          <p:cNvSpPr>
            <a:spLocks noChangeArrowheads="1"/>
          </p:cNvSpPr>
          <p:nvPr/>
        </p:nvSpPr>
        <p:spPr bwMode="auto">
          <a:xfrm>
            <a:off x="1195388" y="1389063"/>
            <a:ext cx="66675" cy="4221162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11" name="Line 65"/>
          <p:cNvSpPr>
            <a:spLocks noChangeShapeType="1"/>
          </p:cNvSpPr>
          <p:nvPr/>
        </p:nvSpPr>
        <p:spPr bwMode="auto">
          <a:xfrm>
            <a:off x="2614613" y="1735138"/>
            <a:ext cx="5381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12" name="Line 66"/>
          <p:cNvSpPr>
            <a:spLocks noChangeShapeType="1"/>
          </p:cNvSpPr>
          <p:nvPr/>
        </p:nvSpPr>
        <p:spPr bwMode="auto">
          <a:xfrm>
            <a:off x="2614613" y="180340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13" name="Line 67"/>
          <p:cNvSpPr>
            <a:spLocks noChangeShapeType="1"/>
          </p:cNvSpPr>
          <p:nvPr/>
        </p:nvSpPr>
        <p:spPr bwMode="auto">
          <a:xfrm>
            <a:off x="2614613" y="187325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14" name="Line 68"/>
          <p:cNvSpPr>
            <a:spLocks noChangeShapeType="1"/>
          </p:cNvSpPr>
          <p:nvPr/>
        </p:nvSpPr>
        <p:spPr bwMode="auto">
          <a:xfrm>
            <a:off x="2614613" y="194151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15" name="Line 69"/>
          <p:cNvSpPr>
            <a:spLocks noChangeShapeType="1"/>
          </p:cNvSpPr>
          <p:nvPr/>
        </p:nvSpPr>
        <p:spPr bwMode="auto">
          <a:xfrm>
            <a:off x="2614613" y="201136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16" name="Line 70"/>
          <p:cNvSpPr>
            <a:spLocks noChangeShapeType="1"/>
          </p:cNvSpPr>
          <p:nvPr/>
        </p:nvSpPr>
        <p:spPr bwMode="auto">
          <a:xfrm>
            <a:off x="2614613" y="208121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17" name="Line 71"/>
          <p:cNvSpPr>
            <a:spLocks noChangeShapeType="1"/>
          </p:cNvSpPr>
          <p:nvPr/>
        </p:nvSpPr>
        <p:spPr bwMode="auto">
          <a:xfrm>
            <a:off x="2614613" y="215106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18" name="Line 72"/>
          <p:cNvSpPr>
            <a:spLocks noChangeShapeType="1"/>
          </p:cNvSpPr>
          <p:nvPr/>
        </p:nvSpPr>
        <p:spPr bwMode="auto">
          <a:xfrm>
            <a:off x="2614613" y="221932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19" name="Line 73"/>
          <p:cNvSpPr>
            <a:spLocks noChangeShapeType="1"/>
          </p:cNvSpPr>
          <p:nvPr/>
        </p:nvSpPr>
        <p:spPr bwMode="auto">
          <a:xfrm>
            <a:off x="2614613" y="2287588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20" name="Line 74"/>
          <p:cNvSpPr>
            <a:spLocks noChangeShapeType="1"/>
          </p:cNvSpPr>
          <p:nvPr/>
        </p:nvSpPr>
        <p:spPr bwMode="auto">
          <a:xfrm>
            <a:off x="2614613" y="2357438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21" name="Line 75"/>
          <p:cNvSpPr>
            <a:spLocks noChangeShapeType="1"/>
          </p:cNvSpPr>
          <p:nvPr/>
        </p:nvSpPr>
        <p:spPr bwMode="auto">
          <a:xfrm>
            <a:off x="2614613" y="2427288"/>
            <a:ext cx="5381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22" name="Line 76"/>
          <p:cNvSpPr>
            <a:spLocks noChangeShapeType="1"/>
          </p:cNvSpPr>
          <p:nvPr/>
        </p:nvSpPr>
        <p:spPr bwMode="auto">
          <a:xfrm>
            <a:off x="2614613" y="249555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23" name="Line 77"/>
          <p:cNvSpPr>
            <a:spLocks noChangeShapeType="1"/>
          </p:cNvSpPr>
          <p:nvPr/>
        </p:nvSpPr>
        <p:spPr bwMode="auto">
          <a:xfrm>
            <a:off x="2614613" y="256540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24" name="Line 78"/>
          <p:cNvSpPr>
            <a:spLocks noChangeShapeType="1"/>
          </p:cNvSpPr>
          <p:nvPr/>
        </p:nvSpPr>
        <p:spPr bwMode="auto">
          <a:xfrm>
            <a:off x="2614613" y="263525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25" name="Line 79"/>
          <p:cNvSpPr>
            <a:spLocks noChangeShapeType="1"/>
          </p:cNvSpPr>
          <p:nvPr/>
        </p:nvSpPr>
        <p:spPr bwMode="auto">
          <a:xfrm>
            <a:off x="2614613" y="270351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26" name="Line 80"/>
          <p:cNvSpPr>
            <a:spLocks noChangeShapeType="1"/>
          </p:cNvSpPr>
          <p:nvPr/>
        </p:nvSpPr>
        <p:spPr bwMode="auto">
          <a:xfrm>
            <a:off x="2614613" y="277177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27" name="Line 81"/>
          <p:cNvSpPr>
            <a:spLocks noChangeShapeType="1"/>
          </p:cNvSpPr>
          <p:nvPr/>
        </p:nvSpPr>
        <p:spPr bwMode="auto">
          <a:xfrm>
            <a:off x="2614613" y="284162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28" name="Line 82"/>
          <p:cNvSpPr>
            <a:spLocks noChangeShapeType="1"/>
          </p:cNvSpPr>
          <p:nvPr/>
        </p:nvSpPr>
        <p:spPr bwMode="auto">
          <a:xfrm>
            <a:off x="2614613" y="291147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29" name="Line 83"/>
          <p:cNvSpPr>
            <a:spLocks noChangeShapeType="1"/>
          </p:cNvSpPr>
          <p:nvPr/>
        </p:nvSpPr>
        <p:spPr bwMode="auto">
          <a:xfrm>
            <a:off x="2614613" y="298132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30" name="Line 84"/>
          <p:cNvSpPr>
            <a:spLocks noChangeShapeType="1"/>
          </p:cNvSpPr>
          <p:nvPr/>
        </p:nvSpPr>
        <p:spPr bwMode="auto">
          <a:xfrm>
            <a:off x="2614613" y="3049588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31" name="Line 85"/>
          <p:cNvSpPr>
            <a:spLocks noChangeShapeType="1"/>
          </p:cNvSpPr>
          <p:nvPr/>
        </p:nvSpPr>
        <p:spPr bwMode="auto">
          <a:xfrm>
            <a:off x="2614613" y="3119438"/>
            <a:ext cx="5381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32" name="Line 86"/>
          <p:cNvSpPr>
            <a:spLocks noChangeShapeType="1"/>
          </p:cNvSpPr>
          <p:nvPr/>
        </p:nvSpPr>
        <p:spPr bwMode="auto">
          <a:xfrm>
            <a:off x="2614613" y="3189288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33" name="Line 87"/>
          <p:cNvSpPr>
            <a:spLocks noChangeShapeType="1"/>
          </p:cNvSpPr>
          <p:nvPr/>
        </p:nvSpPr>
        <p:spPr bwMode="auto">
          <a:xfrm>
            <a:off x="2614613" y="325755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34" name="Line 88"/>
          <p:cNvSpPr>
            <a:spLocks noChangeShapeType="1"/>
          </p:cNvSpPr>
          <p:nvPr/>
        </p:nvSpPr>
        <p:spPr bwMode="auto">
          <a:xfrm>
            <a:off x="2614613" y="332581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35" name="Line 89"/>
          <p:cNvSpPr>
            <a:spLocks noChangeShapeType="1"/>
          </p:cNvSpPr>
          <p:nvPr/>
        </p:nvSpPr>
        <p:spPr bwMode="auto">
          <a:xfrm>
            <a:off x="2614613" y="339566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36" name="Line 90"/>
          <p:cNvSpPr>
            <a:spLocks noChangeShapeType="1"/>
          </p:cNvSpPr>
          <p:nvPr/>
        </p:nvSpPr>
        <p:spPr bwMode="auto">
          <a:xfrm>
            <a:off x="2614613" y="346551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37" name="Line 91"/>
          <p:cNvSpPr>
            <a:spLocks noChangeShapeType="1"/>
          </p:cNvSpPr>
          <p:nvPr/>
        </p:nvSpPr>
        <p:spPr bwMode="auto">
          <a:xfrm>
            <a:off x="2614613" y="353377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38" name="Line 92"/>
          <p:cNvSpPr>
            <a:spLocks noChangeShapeType="1"/>
          </p:cNvSpPr>
          <p:nvPr/>
        </p:nvSpPr>
        <p:spPr bwMode="auto">
          <a:xfrm>
            <a:off x="2614613" y="360362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39" name="Line 93"/>
          <p:cNvSpPr>
            <a:spLocks noChangeShapeType="1"/>
          </p:cNvSpPr>
          <p:nvPr/>
        </p:nvSpPr>
        <p:spPr bwMode="auto">
          <a:xfrm>
            <a:off x="2614613" y="367347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40" name="Line 94"/>
          <p:cNvSpPr>
            <a:spLocks noChangeShapeType="1"/>
          </p:cNvSpPr>
          <p:nvPr/>
        </p:nvSpPr>
        <p:spPr bwMode="auto">
          <a:xfrm>
            <a:off x="2614613" y="3741738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41" name="Line 95"/>
          <p:cNvSpPr>
            <a:spLocks noChangeShapeType="1"/>
          </p:cNvSpPr>
          <p:nvPr/>
        </p:nvSpPr>
        <p:spPr bwMode="auto">
          <a:xfrm>
            <a:off x="2614613" y="3810000"/>
            <a:ext cx="5381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42" name="Line 96"/>
          <p:cNvSpPr>
            <a:spLocks noChangeShapeType="1"/>
          </p:cNvSpPr>
          <p:nvPr/>
        </p:nvSpPr>
        <p:spPr bwMode="auto">
          <a:xfrm>
            <a:off x="2614613" y="387985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43" name="Line 97"/>
          <p:cNvSpPr>
            <a:spLocks noChangeShapeType="1"/>
          </p:cNvSpPr>
          <p:nvPr/>
        </p:nvSpPr>
        <p:spPr bwMode="auto">
          <a:xfrm>
            <a:off x="2614613" y="394970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44" name="Line 98"/>
          <p:cNvSpPr>
            <a:spLocks noChangeShapeType="1"/>
          </p:cNvSpPr>
          <p:nvPr/>
        </p:nvSpPr>
        <p:spPr bwMode="auto">
          <a:xfrm>
            <a:off x="2614613" y="401955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45" name="Line 99"/>
          <p:cNvSpPr>
            <a:spLocks noChangeShapeType="1"/>
          </p:cNvSpPr>
          <p:nvPr/>
        </p:nvSpPr>
        <p:spPr bwMode="auto">
          <a:xfrm>
            <a:off x="2614613" y="408781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46" name="Line 100"/>
          <p:cNvSpPr>
            <a:spLocks noChangeShapeType="1"/>
          </p:cNvSpPr>
          <p:nvPr/>
        </p:nvSpPr>
        <p:spPr bwMode="auto">
          <a:xfrm>
            <a:off x="2614613" y="415607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47" name="Line 101"/>
          <p:cNvSpPr>
            <a:spLocks noChangeShapeType="1"/>
          </p:cNvSpPr>
          <p:nvPr/>
        </p:nvSpPr>
        <p:spPr bwMode="auto">
          <a:xfrm>
            <a:off x="2614613" y="422592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48" name="Line 102"/>
          <p:cNvSpPr>
            <a:spLocks noChangeShapeType="1"/>
          </p:cNvSpPr>
          <p:nvPr/>
        </p:nvSpPr>
        <p:spPr bwMode="auto">
          <a:xfrm>
            <a:off x="2614613" y="429577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49" name="Line 103"/>
          <p:cNvSpPr>
            <a:spLocks noChangeShapeType="1"/>
          </p:cNvSpPr>
          <p:nvPr/>
        </p:nvSpPr>
        <p:spPr bwMode="auto">
          <a:xfrm>
            <a:off x="2614613" y="4364038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0" name="Line 104"/>
          <p:cNvSpPr>
            <a:spLocks noChangeShapeType="1"/>
          </p:cNvSpPr>
          <p:nvPr/>
        </p:nvSpPr>
        <p:spPr bwMode="auto">
          <a:xfrm>
            <a:off x="2614613" y="4433888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" name="Line 105"/>
          <p:cNvSpPr>
            <a:spLocks noChangeShapeType="1"/>
          </p:cNvSpPr>
          <p:nvPr/>
        </p:nvSpPr>
        <p:spPr bwMode="auto">
          <a:xfrm>
            <a:off x="2614613" y="4503738"/>
            <a:ext cx="5381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2" name="Line 106"/>
          <p:cNvSpPr>
            <a:spLocks noChangeShapeType="1"/>
          </p:cNvSpPr>
          <p:nvPr/>
        </p:nvSpPr>
        <p:spPr bwMode="auto">
          <a:xfrm>
            <a:off x="2614613" y="457200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3" name="Line 107"/>
          <p:cNvSpPr>
            <a:spLocks noChangeShapeType="1"/>
          </p:cNvSpPr>
          <p:nvPr/>
        </p:nvSpPr>
        <p:spPr bwMode="auto">
          <a:xfrm>
            <a:off x="2614613" y="464026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4" name="Line 108"/>
          <p:cNvSpPr>
            <a:spLocks noChangeShapeType="1"/>
          </p:cNvSpPr>
          <p:nvPr/>
        </p:nvSpPr>
        <p:spPr bwMode="auto">
          <a:xfrm>
            <a:off x="2614613" y="471011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5" name="Line 109"/>
          <p:cNvSpPr>
            <a:spLocks noChangeShapeType="1"/>
          </p:cNvSpPr>
          <p:nvPr/>
        </p:nvSpPr>
        <p:spPr bwMode="auto">
          <a:xfrm>
            <a:off x="2614613" y="477996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6" name="Line 110"/>
          <p:cNvSpPr>
            <a:spLocks noChangeShapeType="1"/>
          </p:cNvSpPr>
          <p:nvPr/>
        </p:nvSpPr>
        <p:spPr bwMode="auto">
          <a:xfrm>
            <a:off x="2614613" y="484981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7" name="Line 111"/>
          <p:cNvSpPr>
            <a:spLocks noChangeShapeType="1"/>
          </p:cNvSpPr>
          <p:nvPr/>
        </p:nvSpPr>
        <p:spPr bwMode="auto">
          <a:xfrm>
            <a:off x="2614613" y="491807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8" name="Line 112"/>
          <p:cNvSpPr>
            <a:spLocks noChangeShapeType="1"/>
          </p:cNvSpPr>
          <p:nvPr/>
        </p:nvSpPr>
        <p:spPr bwMode="auto">
          <a:xfrm>
            <a:off x="2614613" y="498792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9" name="Line 113"/>
          <p:cNvSpPr>
            <a:spLocks noChangeShapeType="1"/>
          </p:cNvSpPr>
          <p:nvPr/>
        </p:nvSpPr>
        <p:spPr bwMode="auto">
          <a:xfrm>
            <a:off x="2614613" y="505777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60" name="Line 114"/>
          <p:cNvSpPr>
            <a:spLocks noChangeShapeType="1"/>
          </p:cNvSpPr>
          <p:nvPr/>
        </p:nvSpPr>
        <p:spPr bwMode="auto">
          <a:xfrm>
            <a:off x="2614613" y="5126038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61" name="Text Box 116"/>
          <p:cNvSpPr txBox="1">
            <a:spLocks noChangeArrowheads="1"/>
          </p:cNvSpPr>
          <p:nvPr/>
        </p:nvSpPr>
        <p:spPr bwMode="auto">
          <a:xfrm>
            <a:off x="3100388" y="2913063"/>
            <a:ext cx="427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2162" name="Text Box 117"/>
          <p:cNvSpPr txBox="1">
            <a:spLocks noChangeArrowheads="1"/>
          </p:cNvSpPr>
          <p:nvPr/>
        </p:nvSpPr>
        <p:spPr bwMode="auto">
          <a:xfrm>
            <a:off x="3160713" y="3589338"/>
            <a:ext cx="642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>
                <a:solidFill>
                  <a:srgbClr val="000000"/>
                </a:solidFill>
                <a:latin typeface="Arial" charset="0"/>
              </a:rPr>
              <a:t>10</a:t>
            </a:r>
          </a:p>
        </p:txBody>
      </p:sp>
      <p:sp>
        <p:nvSpPr>
          <p:cNvPr id="2163" name="Text Box 118"/>
          <p:cNvSpPr txBox="1">
            <a:spLocks noChangeArrowheads="1"/>
          </p:cNvSpPr>
          <p:nvPr/>
        </p:nvSpPr>
        <p:spPr bwMode="auto">
          <a:xfrm>
            <a:off x="3100388" y="4275138"/>
            <a:ext cx="642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>
                <a:solidFill>
                  <a:srgbClr val="000000"/>
                </a:solidFill>
                <a:latin typeface="Arial" charset="0"/>
              </a:rPr>
              <a:t>20</a:t>
            </a:r>
          </a:p>
        </p:txBody>
      </p:sp>
      <p:sp>
        <p:nvSpPr>
          <p:cNvPr id="2164" name="Text Box 119"/>
          <p:cNvSpPr txBox="1">
            <a:spLocks noChangeArrowheads="1"/>
          </p:cNvSpPr>
          <p:nvPr/>
        </p:nvSpPr>
        <p:spPr bwMode="auto">
          <a:xfrm>
            <a:off x="3100388" y="1525588"/>
            <a:ext cx="642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>
                <a:solidFill>
                  <a:srgbClr val="000000"/>
                </a:solidFill>
                <a:latin typeface="Arial" charset="0"/>
              </a:rPr>
              <a:t>20</a:t>
            </a:r>
            <a:endParaRPr lang="ru-RU" sz="2000">
              <a:solidFill>
                <a:srgbClr val="000000"/>
              </a:solidFill>
            </a:endParaRPr>
          </a:p>
        </p:txBody>
      </p:sp>
      <p:sp>
        <p:nvSpPr>
          <p:cNvPr id="2165" name="Text Box 120"/>
          <p:cNvSpPr txBox="1">
            <a:spLocks noChangeArrowheads="1"/>
          </p:cNvSpPr>
          <p:nvPr/>
        </p:nvSpPr>
        <p:spPr bwMode="auto">
          <a:xfrm>
            <a:off x="3100388" y="2219325"/>
            <a:ext cx="642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>
                <a:solidFill>
                  <a:srgbClr val="000000"/>
                </a:solidFill>
                <a:latin typeface="Arial" charset="0"/>
              </a:rPr>
              <a:t>10</a:t>
            </a:r>
          </a:p>
        </p:txBody>
      </p:sp>
      <p:sp>
        <p:nvSpPr>
          <p:cNvPr id="2166" name="Line 121"/>
          <p:cNvSpPr>
            <a:spLocks noChangeShapeType="1"/>
          </p:cNvSpPr>
          <p:nvPr/>
        </p:nvSpPr>
        <p:spPr bwMode="auto">
          <a:xfrm>
            <a:off x="2620963" y="1384300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67" name="Line 122"/>
          <p:cNvSpPr>
            <a:spLocks noChangeShapeType="1"/>
          </p:cNvSpPr>
          <p:nvPr/>
        </p:nvSpPr>
        <p:spPr bwMode="auto">
          <a:xfrm>
            <a:off x="2620963" y="1454150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68" name="Line 123"/>
          <p:cNvSpPr>
            <a:spLocks noChangeShapeType="1"/>
          </p:cNvSpPr>
          <p:nvPr/>
        </p:nvSpPr>
        <p:spPr bwMode="auto">
          <a:xfrm>
            <a:off x="2620963" y="1524000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69" name="Line 124"/>
          <p:cNvSpPr>
            <a:spLocks noChangeShapeType="1"/>
          </p:cNvSpPr>
          <p:nvPr/>
        </p:nvSpPr>
        <p:spPr bwMode="auto">
          <a:xfrm>
            <a:off x="2620963" y="159226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70" name="Line 125"/>
          <p:cNvSpPr>
            <a:spLocks noChangeShapeType="1"/>
          </p:cNvSpPr>
          <p:nvPr/>
        </p:nvSpPr>
        <p:spPr bwMode="auto">
          <a:xfrm>
            <a:off x="2620963" y="166052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71" name="Line 126"/>
          <p:cNvSpPr>
            <a:spLocks noChangeShapeType="1"/>
          </p:cNvSpPr>
          <p:nvPr/>
        </p:nvSpPr>
        <p:spPr bwMode="auto">
          <a:xfrm>
            <a:off x="4275138" y="1735138"/>
            <a:ext cx="5381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72" name="Line 127"/>
          <p:cNvSpPr>
            <a:spLocks noChangeShapeType="1"/>
          </p:cNvSpPr>
          <p:nvPr/>
        </p:nvSpPr>
        <p:spPr bwMode="auto">
          <a:xfrm>
            <a:off x="4275138" y="180340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73" name="Line 128"/>
          <p:cNvSpPr>
            <a:spLocks noChangeShapeType="1"/>
          </p:cNvSpPr>
          <p:nvPr/>
        </p:nvSpPr>
        <p:spPr bwMode="auto">
          <a:xfrm>
            <a:off x="4275138" y="187325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74" name="Line 129"/>
          <p:cNvSpPr>
            <a:spLocks noChangeShapeType="1"/>
          </p:cNvSpPr>
          <p:nvPr/>
        </p:nvSpPr>
        <p:spPr bwMode="auto">
          <a:xfrm>
            <a:off x="4275138" y="194151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75" name="Line 130"/>
          <p:cNvSpPr>
            <a:spLocks noChangeShapeType="1"/>
          </p:cNvSpPr>
          <p:nvPr/>
        </p:nvSpPr>
        <p:spPr bwMode="auto">
          <a:xfrm>
            <a:off x="4275138" y="201136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76" name="Line 131"/>
          <p:cNvSpPr>
            <a:spLocks noChangeShapeType="1"/>
          </p:cNvSpPr>
          <p:nvPr/>
        </p:nvSpPr>
        <p:spPr bwMode="auto">
          <a:xfrm>
            <a:off x="4275138" y="208121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77" name="Line 132"/>
          <p:cNvSpPr>
            <a:spLocks noChangeShapeType="1"/>
          </p:cNvSpPr>
          <p:nvPr/>
        </p:nvSpPr>
        <p:spPr bwMode="auto">
          <a:xfrm>
            <a:off x="4275138" y="215106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78" name="Line 133"/>
          <p:cNvSpPr>
            <a:spLocks noChangeShapeType="1"/>
          </p:cNvSpPr>
          <p:nvPr/>
        </p:nvSpPr>
        <p:spPr bwMode="auto">
          <a:xfrm>
            <a:off x="4275138" y="221932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79" name="Line 134"/>
          <p:cNvSpPr>
            <a:spLocks noChangeShapeType="1"/>
          </p:cNvSpPr>
          <p:nvPr/>
        </p:nvSpPr>
        <p:spPr bwMode="auto">
          <a:xfrm>
            <a:off x="4275138" y="2287588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80" name="Line 135"/>
          <p:cNvSpPr>
            <a:spLocks noChangeShapeType="1"/>
          </p:cNvSpPr>
          <p:nvPr/>
        </p:nvSpPr>
        <p:spPr bwMode="auto">
          <a:xfrm>
            <a:off x="4275138" y="2357438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81" name="Line 136"/>
          <p:cNvSpPr>
            <a:spLocks noChangeShapeType="1"/>
          </p:cNvSpPr>
          <p:nvPr/>
        </p:nvSpPr>
        <p:spPr bwMode="auto">
          <a:xfrm>
            <a:off x="4275138" y="2427288"/>
            <a:ext cx="5381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82" name="Line 137"/>
          <p:cNvSpPr>
            <a:spLocks noChangeShapeType="1"/>
          </p:cNvSpPr>
          <p:nvPr/>
        </p:nvSpPr>
        <p:spPr bwMode="auto">
          <a:xfrm>
            <a:off x="4275138" y="249555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83" name="Line 138"/>
          <p:cNvSpPr>
            <a:spLocks noChangeShapeType="1"/>
          </p:cNvSpPr>
          <p:nvPr/>
        </p:nvSpPr>
        <p:spPr bwMode="auto">
          <a:xfrm>
            <a:off x="4275138" y="256540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84" name="Line 139"/>
          <p:cNvSpPr>
            <a:spLocks noChangeShapeType="1"/>
          </p:cNvSpPr>
          <p:nvPr/>
        </p:nvSpPr>
        <p:spPr bwMode="auto">
          <a:xfrm>
            <a:off x="4275138" y="263525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85" name="Line 140"/>
          <p:cNvSpPr>
            <a:spLocks noChangeShapeType="1"/>
          </p:cNvSpPr>
          <p:nvPr/>
        </p:nvSpPr>
        <p:spPr bwMode="auto">
          <a:xfrm>
            <a:off x="4275138" y="270351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86" name="Line 141"/>
          <p:cNvSpPr>
            <a:spLocks noChangeShapeType="1"/>
          </p:cNvSpPr>
          <p:nvPr/>
        </p:nvSpPr>
        <p:spPr bwMode="auto">
          <a:xfrm>
            <a:off x="4275138" y="277177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87" name="Line 142"/>
          <p:cNvSpPr>
            <a:spLocks noChangeShapeType="1"/>
          </p:cNvSpPr>
          <p:nvPr/>
        </p:nvSpPr>
        <p:spPr bwMode="auto">
          <a:xfrm>
            <a:off x="4275138" y="284162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88" name="Line 143"/>
          <p:cNvSpPr>
            <a:spLocks noChangeShapeType="1"/>
          </p:cNvSpPr>
          <p:nvPr/>
        </p:nvSpPr>
        <p:spPr bwMode="auto">
          <a:xfrm>
            <a:off x="4275138" y="291147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89" name="Line 144"/>
          <p:cNvSpPr>
            <a:spLocks noChangeShapeType="1"/>
          </p:cNvSpPr>
          <p:nvPr/>
        </p:nvSpPr>
        <p:spPr bwMode="auto">
          <a:xfrm>
            <a:off x="4275138" y="298132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90" name="Line 145"/>
          <p:cNvSpPr>
            <a:spLocks noChangeShapeType="1"/>
          </p:cNvSpPr>
          <p:nvPr/>
        </p:nvSpPr>
        <p:spPr bwMode="auto">
          <a:xfrm>
            <a:off x="4275138" y="3049588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91" name="Line 146"/>
          <p:cNvSpPr>
            <a:spLocks noChangeShapeType="1"/>
          </p:cNvSpPr>
          <p:nvPr/>
        </p:nvSpPr>
        <p:spPr bwMode="auto">
          <a:xfrm>
            <a:off x="4275138" y="3119438"/>
            <a:ext cx="5381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92" name="Line 147"/>
          <p:cNvSpPr>
            <a:spLocks noChangeShapeType="1"/>
          </p:cNvSpPr>
          <p:nvPr/>
        </p:nvSpPr>
        <p:spPr bwMode="auto">
          <a:xfrm>
            <a:off x="4275138" y="3189288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93" name="Line 148"/>
          <p:cNvSpPr>
            <a:spLocks noChangeShapeType="1"/>
          </p:cNvSpPr>
          <p:nvPr/>
        </p:nvSpPr>
        <p:spPr bwMode="auto">
          <a:xfrm>
            <a:off x="4275138" y="325755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94" name="Line 149"/>
          <p:cNvSpPr>
            <a:spLocks noChangeShapeType="1"/>
          </p:cNvSpPr>
          <p:nvPr/>
        </p:nvSpPr>
        <p:spPr bwMode="auto">
          <a:xfrm>
            <a:off x="4275138" y="332581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95" name="Line 150"/>
          <p:cNvSpPr>
            <a:spLocks noChangeShapeType="1"/>
          </p:cNvSpPr>
          <p:nvPr/>
        </p:nvSpPr>
        <p:spPr bwMode="auto">
          <a:xfrm>
            <a:off x="4275138" y="339566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96" name="Line 151"/>
          <p:cNvSpPr>
            <a:spLocks noChangeShapeType="1"/>
          </p:cNvSpPr>
          <p:nvPr/>
        </p:nvSpPr>
        <p:spPr bwMode="auto">
          <a:xfrm>
            <a:off x="4275138" y="346551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97" name="Line 152"/>
          <p:cNvSpPr>
            <a:spLocks noChangeShapeType="1"/>
          </p:cNvSpPr>
          <p:nvPr/>
        </p:nvSpPr>
        <p:spPr bwMode="auto">
          <a:xfrm>
            <a:off x="4275138" y="353377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98" name="Line 153"/>
          <p:cNvSpPr>
            <a:spLocks noChangeShapeType="1"/>
          </p:cNvSpPr>
          <p:nvPr/>
        </p:nvSpPr>
        <p:spPr bwMode="auto">
          <a:xfrm>
            <a:off x="4275138" y="360362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99" name="Line 154"/>
          <p:cNvSpPr>
            <a:spLocks noChangeShapeType="1"/>
          </p:cNvSpPr>
          <p:nvPr/>
        </p:nvSpPr>
        <p:spPr bwMode="auto">
          <a:xfrm>
            <a:off x="4275138" y="367347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00" name="Line 155"/>
          <p:cNvSpPr>
            <a:spLocks noChangeShapeType="1"/>
          </p:cNvSpPr>
          <p:nvPr/>
        </p:nvSpPr>
        <p:spPr bwMode="auto">
          <a:xfrm>
            <a:off x="4275138" y="3741738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01" name="Line 156"/>
          <p:cNvSpPr>
            <a:spLocks noChangeShapeType="1"/>
          </p:cNvSpPr>
          <p:nvPr/>
        </p:nvSpPr>
        <p:spPr bwMode="auto">
          <a:xfrm>
            <a:off x="4275138" y="3810000"/>
            <a:ext cx="5381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02" name="Line 157"/>
          <p:cNvSpPr>
            <a:spLocks noChangeShapeType="1"/>
          </p:cNvSpPr>
          <p:nvPr/>
        </p:nvSpPr>
        <p:spPr bwMode="auto">
          <a:xfrm>
            <a:off x="4275138" y="387985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03" name="Line 158"/>
          <p:cNvSpPr>
            <a:spLocks noChangeShapeType="1"/>
          </p:cNvSpPr>
          <p:nvPr/>
        </p:nvSpPr>
        <p:spPr bwMode="auto">
          <a:xfrm>
            <a:off x="4275138" y="394970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04" name="Line 159"/>
          <p:cNvSpPr>
            <a:spLocks noChangeShapeType="1"/>
          </p:cNvSpPr>
          <p:nvPr/>
        </p:nvSpPr>
        <p:spPr bwMode="auto">
          <a:xfrm>
            <a:off x="4275138" y="401955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05" name="Line 160"/>
          <p:cNvSpPr>
            <a:spLocks noChangeShapeType="1"/>
          </p:cNvSpPr>
          <p:nvPr/>
        </p:nvSpPr>
        <p:spPr bwMode="auto">
          <a:xfrm>
            <a:off x="4275138" y="408781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06" name="Line 161"/>
          <p:cNvSpPr>
            <a:spLocks noChangeShapeType="1"/>
          </p:cNvSpPr>
          <p:nvPr/>
        </p:nvSpPr>
        <p:spPr bwMode="auto">
          <a:xfrm>
            <a:off x="4275138" y="415607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07" name="Line 162"/>
          <p:cNvSpPr>
            <a:spLocks noChangeShapeType="1"/>
          </p:cNvSpPr>
          <p:nvPr/>
        </p:nvSpPr>
        <p:spPr bwMode="auto">
          <a:xfrm>
            <a:off x="4275138" y="422592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08" name="Line 163"/>
          <p:cNvSpPr>
            <a:spLocks noChangeShapeType="1"/>
          </p:cNvSpPr>
          <p:nvPr/>
        </p:nvSpPr>
        <p:spPr bwMode="auto">
          <a:xfrm>
            <a:off x="4275138" y="429577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09" name="Line 164"/>
          <p:cNvSpPr>
            <a:spLocks noChangeShapeType="1"/>
          </p:cNvSpPr>
          <p:nvPr/>
        </p:nvSpPr>
        <p:spPr bwMode="auto">
          <a:xfrm>
            <a:off x="4275138" y="4364038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10" name="Line 165"/>
          <p:cNvSpPr>
            <a:spLocks noChangeShapeType="1"/>
          </p:cNvSpPr>
          <p:nvPr/>
        </p:nvSpPr>
        <p:spPr bwMode="auto">
          <a:xfrm>
            <a:off x="4275138" y="4433888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11" name="Line 166"/>
          <p:cNvSpPr>
            <a:spLocks noChangeShapeType="1"/>
          </p:cNvSpPr>
          <p:nvPr/>
        </p:nvSpPr>
        <p:spPr bwMode="auto">
          <a:xfrm>
            <a:off x="4275138" y="4503738"/>
            <a:ext cx="5381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12" name="Line 167"/>
          <p:cNvSpPr>
            <a:spLocks noChangeShapeType="1"/>
          </p:cNvSpPr>
          <p:nvPr/>
        </p:nvSpPr>
        <p:spPr bwMode="auto">
          <a:xfrm>
            <a:off x="4275138" y="457200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13" name="Line 168"/>
          <p:cNvSpPr>
            <a:spLocks noChangeShapeType="1"/>
          </p:cNvSpPr>
          <p:nvPr/>
        </p:nvSpPr>
        <p:spPr bwMode="auto">
          <a:xfrm>
            <a:off x="4275138" y="464026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14" name="Line 169"/>
          <p:cNvSpPr>
            <a:spLocks noChangeShapeType="1"/>
          </p:cNvSpPr>
          <p:nvPr/>
        </p:nvSpPr>
        <p:spPr bwMode="auto">
          <a:xfrm>
            <a:off x="4275138" y="471011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15" name="Line 170"/>
          <p:cNvSpPr>
            <a:spLocks noChangeShapeType="1"/>
          </p:cNvSpPr>
          <p:nvPr/>
        </p:nvSpPr>
        <p:spPr bwMode="auto">
          <a:xfrm>
            <a:off x="4275138" y="477996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16" name="Line 171"/>
          <p:cNvSpPr>
            <a:spLocks noChangeShapeType="1"/>
          </p:cNvSpPr>
          <p:nvPr/>
        </p:nvSpPr>
        <p:spPr bwMode="auto">
          <a:xfrm>
            <a:off x="4275138" y="484981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17" name="Line 172"/>
          <p:cNvSpPr>
            <a:spLocks noChangeShapeType="1"/>
          </p:cNvSpPr>
          <p:nvPr/>
        </p:nvSpPr>
        <p:spPr bwMode="auto">
          <a:xfrm>
            <a:off x="4275138" y="491807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18" name="Line 173"/>
          <p:cNvSpPr>
            <a:spLocks noChangeShapeType="1"/>
          </p:cNvSpPr>
          <p:nvPr/>
        </p:nvSpPr>
        <p:spPr bwMode="auto">
          <a:xfrm>
            <a:off x="4275138" y="498792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19" name="Line 174"/>
          <p:cNvSpPr>
            <a:spLocks noChangeShapeType="1"/>
          </p:cNvSpPr>
          <p:nvPr/>
        </p:nvSpPr>
        <p:spPr bwMode="auto">
          <a:xfrm>
            <a:off x="4275138" y="505777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20" name="Line 175"/>
          <p:cNvSpPr>
            <a:spLocks noChangeShapeType="1"/>
          </p:cNvSpPr>
          <p:nvPr/>
        </p:nvSpPr>
        <p:spPr bwMode="auto">
          <a:xfrm>
            <a:off x="4275138" y="5126038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21" name="Text Box 177"/>
          <p:cNvSpPr txBox="1">
            <a:spLocks noChangeArrowheads="1"/>
          </p:cNvSpPr>
          <p:nvPr/>
        </p:nvSpPr>
        <p:spPr bwMode="auto">
          <a:xfrm>
            <a:off x="4759325" y="2913063"/>
            <a:ext cx="430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2222" name="Text Box 178"/>
          <p:cNvSpPr txBox="1">
            <a:spLocks noChangeArrowheads="1"/>
          </p:cNvSpPr>
          <p:nvPr/>
        </p:nvSpPr>
        <p:spPr bwMode="auto">
          <a:xfrm>
            <a:off x="4759325" y="3589338"/>
            <a:ext cx="615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>
                <a:solidFill>
                  <a:srgbClr val="000000"/>
                </a:solidFill>
                <a:latin typeface="Arial" charset="0"/>
              </a:rPr>
              <a:t>10</a:t>
            </a:r>
          </a:p>
        </p:txBody>
      </p:sp>
      <p:sp>
        <p:nvSpPr>
          <p:cNvPr id="2223" name="Text Box 179"/>
          <p:cNvSpPr txBox="1">
            <a:spLocks noChangeArrowheads="1"/>
          </p:cNvSpPr>
          <p:nvPr/>
        </p:nvSpPr>
        <p:spPr bwMode="auto">
          <a:xfrm>
            <a:off x="4759325" y="4275138"/>
            <a:ext cx="615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>
                <a:solidFill>
                  <a:srgbClr val="000000"/>
                </a:solidFill>
                <a:latin typeface="Arial" charset="0"/>
              </a:rPr>
              <a:t>20</a:t>
            </a:r>
          </a:p>
        </p:txBody>
      </p:sp>
      <p:sp>
        <p:nvSpPr>
          <p:cNvPr id="2224" name="Text Box 180"/>
          <p:cNvSpPr txBox="1">
            <a:spLocks noChangeArrowheads="1"/>
          </p:cNvSpPr>
          <p:nvPr/>
        </p:nvSpPr>
        <p:spPr bwMode="auto">
          <a:xfrm>
            <a:off x="4759325" y="1525588"/>
            <a:ext cx="615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>
                <a:solidFill>
                  <a:srgbClr val="000000"/>
                </a:solidFill>
                <a:latin typeface="Arial" charset="0"/>
              </a:rPr>
              <a:t>20</a:t>
            </a:r>
            <a:endParaRPr lang="ru-RU" sz="2000">
              <a:solidFill>
                <a:srgbClr val="000000"/>
              </a:solidFill>
            </a:endParaRPr>
          </a:p>
        </p:txBody>
      </p:sp>
      <p:sp>
        <p:nvSpPr>
          <p:cNvPr id="2225" name="Text Box 181"/>
          <p:cNvSpPr txBox="1">
            <a:spLocks noChangeArrowheads="1"/>
          </p:cNvSpPr>
          <p:nvPr/>
        </p:nvSpPr>
        <p:spPr bwMode="auto">
          <a:xfrm>
            <a:off x="4759325" y="2219325"/>
            <a:ext cx="615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>
                <a:solidFill>
                  <a:srgbClr val="000000"/>
                </a:solidFill>
                <a:latin typeface="Arial" charset="0"/>
              </a:rPr>
              <a:t>10</a:t>
            </a:r>
          </a:p>
        </p:txBody>
      </p:sp>
      <p:sp>
        <p:nvSpPr>
          <p:cNvPr id="2226" name="Line 182"/>
          <p:cNvSpPr>
            <a:spLocks noChangeShapeType="1"/>
          </p:cNvSpPr>
          <p:nvPr/>
        </p:nvSpPr>
        <p:spPr bwMode="auto">
          <a:xfrm>
            <a:off x="4281488" y="138430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27" name="Line 183"/>
          <p:cNvSpPr>
            <a:spLocks noChangeShapeType="1"/>
          </p:cNvSpPr>
          <p:nvPr/>
        </p:nvSpPr>
        <p:spPr bwMode="auto">
          <a:xfrm>
            <a:off x="4281488" y="145415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28" name="Line 184"/>
          <p:cNvSpPr>
            <a:spLocks noChangeShapeType="1"/>
          </p:cNvSpPr>
          <p:nvPr/>
        </p:nvSpPr>
        <p:spPr bwMode="auto">
          <a:xfrm>
            <a:off x="4281488" y="152400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29" name="Line 185"/>
          <p:cNvSpPr>
            <a:spLocks noChangeShapeType="1"/>
          </p:cNvSpPr>
          <p:nvPr/>
        </p:nvSpPr>
        <p:spPr bwMode="auto">
          <a:xfrm>
            <a:off x="4281488" y="159226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30" name="Line 186"/>
          <p:cNvSpPr>
            <a:spLocks noChangeShapeType="1"/>
          </p:cNvSpPr>
          <p:nvPr/>
        </p:nvSpPr>
        <p:spPr bwMode="auto">
          <a:xfrm>
            <a:off x="4281488" y="166052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31" name="Line 187"/>
          <p:cNvSpPr>
            <a:spLocks noChangeShapeType="1"/>
          </p:cNvSpPr>
          <p:nvPr/>
        </p:nvSpPr>
        <p:spPr bwMode="auto">
          <a:xfrm>
            <a:off x="5934075" y="1735138"/>
            <a:ext cx="5397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32" name="Line 188"/>
          <p:cNvSpPr>
            <a:spLocks noChangeShapeType="1"/>
          </p:cNvSpPr>
          <p:nvPr/>
        </p:nvSpPr>
        <p:spPr bwMode="auto">
          <a:xfrm>
            <a:off x="5934075" y="1803400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33" name="Line 189"/>
          <p:cNvSpPr>
            <a:spLocks noChangeShapeType="1"/>
          </p:cNvSpPr>
          <p:nvPr/>
        </p:nvSpPr>
        <p:spPr bwMode="auto">
          <a:xfrm>
            <a:off x="5934075" y="1873250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34" name="Line 190"/>
          <p:cNvSpPr>
            <a:spLocks noChangeShapeType="1"/>
          </p:cNvSpPr>
          <p:nvPr/>
        </p:nvSpPr>
        <p:spPr bwMode="auto">
          <a:xfrm>
            <a:off x="5934075" y="194151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35" name="Line 191"/>
          <p:cNvSpPr>
            <a:spLocks noChangeShapeType="1"/>
          </p:cNvSpPr>
          <p:nvPr/>
        </p:nvSpPr>
        <p:spPr bwMode="auto">
          <a:xfrm>
            <a:off x="5934075" y="201136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36" name="Line 192"/>
          <p:cNvSpPr>
            <a:spLocks noChangeShapeType="1"/>
          </p:cNvSpPr>
          <p:nvPr/>
        </p:nvSpPr>
        <p:spPr bwMode="auto">
          <a:xfrm>
            <a:off x="5934075" y="208121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37" name="Line 193"/>
          <p:cNvSpPr>
            <a:spLocks noChangeShapeType="1"/>
          </p:cNvSpPr>
          <p:nvPr/>
        </p:nvSpPr>
        <p:spPr bwMode="auto">
          <a:xfrm>
            <a:off x="5934075" y="215106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38" name="Line 194"/>
          <p:cNvSpPr>
            <a:spLocks noChangeShapeType="1"/>
          </p:cNvSpPr>
          <p:nvPr/>
        </p:nvSpPr>
        <p:spPr bwMode="auto">
          <a:xfrm>
            <a:off x="5934075" y="221932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39" name="Line 195"/>
          <p:cNvSpPr>
            <a:spLocks noChangeShapeType="1"/>
          </p:cNvSpPr>
          <p:nvPr/>
        </p:nvSpPr>
        <p:spPr bwMode="auto">
          <a:xfrm>
            <a:off x="5934075" y="2287588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40" name="Line 196"/>
          <p:cNvSpPr>
            <a:spLocks noChangeShapeType="1"/>
          </p:cNvSpPr>
          <p:nvPr/>
        </p:nvSpPr>
        <p:spPr bwMode="auto">
          <a:xfrm>
            <a:off x="5934075" y="2357438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41" name="Line 197"/>
          <p:cNvSpPr>
            <a:spLocks noChangeShapeType="1"/>
          </p:cNvSpPr>
          <p:nvPr/>
        </p:nvSpPr>
        <p:spPr bwMode="auto">
          <a:xfrm>
            <a:off x="5934075" y="2427288"/>
            <a:ext cx="5397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42" name="Line 198"/>
          <p:cNvSpPr>
            <a:spLocks noChangeShapeType="1"/>
          </p:cNvSpPr>
          <p:nvPr/>
        </p:nvSpPr>
        <p:spPr bwMode="auto">
          <a:xfrm>
            <a:off x="5934075" y="2495550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43" name="Line 199"/>
          <p:cNvSpPr>
            <a:spLocks noChangeShapeType="1"/>
          </p:cNvSpPr>
          <p:nvPr/>
        </p:nvSpPr>
        <p:spPr bwMode="auto">
          <a:xfrm>
            <a:off x="5934075" y="2565400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44" name="Line 200"/>
          <p:cNvSpPr>
            <a:spLocks noChangeShapeType="1"/>
          </p:cNvSpPr>
          <p:nvPr/>
        </p:nvSpPr>
        <p:spPr bwMode="auto">
          <a:xfrm>
            <a:off x="5934075" y="2635250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45" name="Line 201"/>
          <p:cNvSpPr>
            <a:spLocks noChangeShapeType="1"/>
          </p:cNvSpPr>
          <p:nvPr/>
        </p:nvSpPr>
        <p:spPr bwMode="auto">
          <a:xfrm>
            <a:off x="5934075" y="270351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46" name="Line 202"/>
          <p:cNvSpPr>
            <a:spLocks noChangeShapeType="1"/>
          </p:cNvSpPr>
          <p:nvPr/>
        </p:nvSpPr>
        <p:spPr bwMode="auto">
          <a:xfrm>
            <a:off x="5934075" y="277177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47" name="Line 203"/>
          <p:cNvSpPr>
            <a:spLocks noChangeShapeType="1"/>
          </p:cNvSpPr>
          <p:nvPr/>
        </p:nvSpPr>
        <p:spPr bwMode="auto">
          <a:xfrm>
            <a:off x="5934075" y="284162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48" name="Line 204"/>
          <p:cNvSpPr>
            <a:spLocks noChangeShapeType="1"/>
          </p:cNvSpPr>
          <p:nvPr/>
        </p:nvSpPr>
        <p:spPr bwMode="auto">
          <a:xfrm>
            <a:off x="5934075" y="291147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49" name="Line 205"/>
          <p:cNvSpPr>
            <a:spLocks noChangeShapeType="1"/>
          </p:cNvSpPr>
          <p:nvPr/>
        </p:nvSpPr>
        <p:spPr bwMode="auto">
          <a:xfrm>
            <a:off x="5934075" y="298132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0" name="Line 206"/>
          <p:cNvSpPr>
            <a:spLocks noChangeShapeType="1"/>
          </p:cNvSpPr>
          <p:nvPr/>
        </p:nvSpPr>
        <p:spPr bwMode="auto">
          <a:xfrm>
            <a:off x="5934075" y="3049588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1" name="Line 207"/>
          <p:cNvSpPr>
            <a:spLocks noChangeShapeType="1"/>
          </p:cNvSpPr>
          <p:nvPr/>
        </p:nvSpPr>
        <p:spPr bwMode="auto">
          <a:xfrm>
            <a:off x="5934075" y="3119438"/>
            <a:ext cx="5397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2" name="Line 208"/>
          <p:cNvSpPr>
            <a:spLocks noChangeShapeType="1"/>
          </p:cNvSpPr>
          <p:nvPr/>
        </p:nvSpPr>
        <p:spPr bwMode="auto">
          <a:xfrm>
            <a:off x="5934075" y="3189288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" name="Line 209"/>
          <p:cNvSpPr>
            <a:spLocks noChangeShapeType="1"/>
          </p:cNvSpPr>
          <p:nvPr/>
        </p:nvSpPr>
        <p:spPr bwMode="auto">
          <a:xfrm>
            <a:off x="5934075" y="3257550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4" name="Line 210"/>
          <p:cNvSpPr>
            <a:spLocks noChangeShapeType="1"/>
          </p:cNvSpPr>
          <p:nvPr/>
        </p:nvSpPr>
        <p:spPr bwMode="auto">
          <a:xfrm>
            <a:off x="5934075" y="332581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5" name="Line 211"/>
          <p:cNvSpPr>
            <a:spLocks noChangeShapeType="1"/>
          </p:cNvSpPr>
          <p:nvPr/>
        </p:nvSpPr>
        <p:spPr bwMode="auto">
          <a:xfrm>
            <a:off x="5934075" y="339566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6" name="Line 212"/>
          <p:cNvSpPr>
            <a:spLocks noChangeShapeType="1"/>
          </p:cNvSpPr>
          <p:nvPr/>
        </p:nvSpPr>
        <p:spPr bwMode="auto">
          <a:xfrm>
            <a:off x="5934075" y="346551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7" name="Line 213"/>
          <p:cNvSpPr>
            <a:spLocks noChangeShapeType="1"/>
          </p:cNvSpPr>
          <p:nvPr/>
        </p:nvSpPr>
        <p:spPr bwMode="auto">
          <a:xfrm>
            <a:off x="5934075" y="353377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8" name="Line 214"/>
          <p:cNvSpPr>
            <a:spLocks noChangeShapeType="1"/>
          </p:cNvSpPr>
          <p:nvPr/>
        </p:nvSpPr>
        <p:spPr bwMode="auto">
          <a:xfrm>
            <a:off x="5934075" y="360362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9" name="Line 215"/>
          <p:cNvSpPr>
            <a:spLocks noChangeShapeType="1"/>
          </p:cNvSpPr>
          <p:nvPr/>
        </p:nvSpPr>
        <p:spPr bwMode="auto">
          <a:xfrm>
            <a:off x="5934075" y="367347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60" name="Line 216"/>
          <p:cNvSpPr>
            <a:spLocks noChangeShapeType="1"/>
          </p:cNvSpPr>
          <p:nvPr/>
        </p:nvSpPr>
        <p:spPr bwMode="auto">
          <a:xfrm>
            <a:off x="5934075" y="3741738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61" name="Line 217"/>
          <p:cNvSpPr>
            <a:spLocks noChangeShapeType="1"/>
          </p:cNvSpPr>
          <p:nvPr/>
        </p:nvSpPr>
        <p:spPr bwMode="auto">
          <a:xfrm>
            <a:off x="5934075" y="3810000"/>
            <a:ext cx="5397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62" name="Line 218"/>
          <p:cNvSpPr>
            <a:spLocks noChangeShapeType="1"/>
          </p:cNvSpPr>
          <p:nvPr/>
        </p:nvSpPr>
        <p:spPr bwMode="auto">
          <a:xfrm>
            <a:off x="5934075" y="3879850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63" name="Line 219"/>
          <p:cNvSpPr>
            <a:spLocks noChangeShapeType="1"/>
          </p:cNvSpPr>
          <p:nvPr/>
        </p:nvSpPr>
        <p:spPr bwMode="auto">
          <a:xfrm>
            <a:off x="5934075" y="3949700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64" name="Line 220"/>
          <p:cNvSpPr>
            <a:spLocks noChangeShapeType="1"/>
          </p:cNvSpPr>
          <p:nvPr/>
        </p:nvSpPr>
        <p:spPr bwMode="auto">
          <a:xfrm>
            <a:off x="5934075" y="4019550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65" name="Line 221"/>
          <p:cNvSpPr>
            <a:spLocks noChangeShapeType="1"/>
          </p:cNvSpPr>
          <p:nvPr/>
        </p:nvSpPr>
        <p:spPr bwMode="auto">
          <a:xfrm>
            <a:off x="5934075" y="408781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66" name="Line 222"/>
          <p:cNvSpPr>
            <a:spLocks noChangeShapeType="1"/>
          </p:cNvSpPr>
          <p:nvPr/>
        </p:nvSpPr>
        <p:spPr bwMode="auto">
          <a:xfrm>
            <a:off x="5934075" y="415607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67" name="Line 223"/>
          <p:cNvSpPr>
            <a:spLocks noChangeShapeType="1"/>
          </p:cNvSpPr>
          <p:nvPr/>
        </p:nvSpPr>
        <p:spPr bwMode="auto">
          <a:xfrm>
            <a:off x="5934075" y="422592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68" name="Line 224"/>
          <p:cNvSpPr>
            <a:spLocks noChangeShapeType="1"/>
          </p:cNvSpPr>
          <p:nvPr/>
        </p:nvSpPr>
        <p:spPr bwMode="auto">
          <a:xfrm>
            <a:off x="5934075" y="429577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69" name="Line 225"/>
          <p:cNvSpPr>
            <a:spLocks noChangeShapeType="1"/>
          </p:cNvSpPr>
          <p:nvPr/>
        </p:nvSpPr>
        <p:spPr bwMode="auto">
          <a:xfrm>
            <a:off x="5934075" y="4364038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70" name="Line 226"/>
          <p:cNvSpPr>
            <a:spLocks noChangeShapeType="1"/>
          </p:cNvSpPr>
          <p:nvPr/>
        </p:nvSpPr>
        <p:spPr bwMode="auto">
          <a:xfrm>
            <a:off x="5934075" y="4433888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71" name="Line 227"/>
          <p:cNvSpPr>
            <a:spLocks noChangeShapeType="1"/>
          </p:cNvSpPr>
          <p:nvPr/>
        </p:nvSpPr>
        <p:spPr bwMode="auto">
          <a:xfrm>
            <a:off x="5934075" y="4503738"/>
            <a:ext cx="5397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72" name="Line 228"/>
          <p:cNvSpPr>
            <a:spLocks noChangeShapeType="1"/>
          </p:cNvSpPr>
          <p:nvPr/>
        </p:nvSpPr>
        <p:spPr bwMode="auto">
          <a:xfrm>
            <a:off x="5934075" y="4572000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73" name="Line 229"/>
          <p:cNvSpPr>
            <a:spLocks noChangeShapeType="1"/>
          </p:cNvSpPr>
          <p:nvPr/>
        </p:nvSpPr>
        <p:spPr bwMode="auto">
          <a:xfrm>
            <a:off x="5934075" y="464026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74" name="Line 230"/>
          <p:cNvSpPr>
            <a:spLocks noChangeShapeType="1"/>
          </p:cNvSpPr>
          <p:nvPr/>
        </p:nvSpPr>
        <p:spPr bwMode="auto">
          <a:xfrm>
            <a:off x="5934075" y="471011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75" name="Line 231"/>
          <p:cNvSpPr>
            <a:spLocks noChangeShapeType="1"/>
          </p:cNvSpPr>
          <p:nvPr/>
        </p:nvSpPr>
        <p:spPr bwMode="auto">
          <a:xfrm>
            <a:off x="5934075" y="477996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76" name="Line 232"/>
          <p:cNvSpPr>
            <a:spLocks noChangeShapeType="1"/>
          </p:cNvSpPr>
          <p:nvPr/>
        </p:nvSpPr>
        <p:spPr bwMode="auto">
          <a:xfrm>
            <a:off x="5934075" y="484981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77" name="Line 233"/>
          <p:cNvSpPr>
            <a:spLocks noChangeShapeType="1"/>
          </p:cNvSpPr>
          <p:nvPr/>
        </p:nvSpPr>
        <p:spPr bwMode="auto">
          <a:xfrm>
            <a:off x="5934075" y="491807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78" name="Line 234"/>
          <p:cNvSpPr>
            <a:spLocks noChangeShapeType="1"/>
          </p:cNvSpPr>
          <p:nvPr/>
        </p:nvSpPr>
        <p:spPr bwMode="auto">
          <a:xfrm>
            <a:off x="5934075" y="498792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79" name="Line 235"/>
          <p:cNvSpPr>
            <a:spLocks noChangeShapeType="1"/>
          </p:cNvSpPr>
          <p:nvPr/>
        </p:nvSpPr>
        <p:spPr bwMode="auto">
          <a:xfrm>
            <a:off x="5934075" y="505777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80" name="Line 236"/>
          <p:cNvSpPr>
            <a:spLocks noChangeShapeType="1"/>
          </p:cNvSpPr>
          <p:nvPr/>
        </p:nvSpPr>
        <p:spPr bwMode="auto">
          <a:xfrm>
            <a:off x="5934075" y="5126038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81" name="Text Box 238"/>
          <p:cNvSpPr txBox="1">
            <a:spLocks noChangeArrowheads="1"/>
          </p:cNvSpPr>
          <p:nvPr/>
        </p:nvSpPr>
        <p:spPr bwMode="auto">
          <a:xfrm>
            <a:off x="6419850" y="2913063"/>
            <a:ext cx="428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2282" name="Text Box 239"/>
          <p:cNvSpPr txBox="1">
            <a:spLocks noChangeArrowheads="1"/>
          </p:cNvSpPr>
          <p:nvPr/>
        </p:nvSpPr>
        <p:spPr bwMode="auto">
          <a:xfrm>
            <a:off x="6419850" y="3589338"/>
            <a:ext cx="561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>
                <a:solidFill>
                  <a:srgbClr val="000000"/>
                </a:solidFill>
                <a:latin typeface="Arial" charset="0"/>
              </a:rPr>
              <a:t>10</a:t>
            </a:r>
          </a:p>
        </p:txBody>
      </p:sp>
      <p:sp>
        <p:nvSpPr>
          <p:cNvPr id="2283" name="Text Box 240"/>
          <p:cNvSpPr txBox="1">
            <a:spLocks noChangeArrowheads="1"/>
          </p:cNvSpPr>
          <p:nvPr/>
        </p:nvSpPr>
        <p:spPr bwMode="auto">
          <a:xfrm>
            <a:off x="6419850" y="4275138"/>
            <a:ext cx="766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ru-RU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84" name="Text Box 241"/>
          <p:cNvSpPr txBox="1">
            <a:spLocks noChangeArrowheads="1"/>
          </p:cNvSpPr>
          <p:nvPr/>
        </p:nvSpPr>
        <p:spPr bwMode="auto">
          <a:xfrm>
            <a:off x="6419850" y="1381125"/>
            <a:ext cx="766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ru-RU" sz="2000">
              <a:solidFill>
                <a:srgbClr val="000000"/>
              </a:solidFill>
            </a:endParaRPr>
          </a:p>
        </p:txBody>
      </p:sp>
      <p:sp>
        <p:nvSpPr>
          <p:cNvPr id="2285" name="Text Box 242"/>
          <p:cNvSpPr txBox="1">
            <a:spLocks noChangeArrowheads="1"/>
          </p:cNvSpPr>
          <p:nvPr/>
        </p:nvSpPr>
        <p:spPr bwMode="auto">
          <a:xfrm>
            <a:off x="6445250" y="2200275"/>
            <a:ext cx="766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>
                <a:solidFill>
                  <a:srgbClr val="000000"/>
                </a:solidFill>
                <a:latin typeface="Arial" charset="0"/>
              </a:rPr>
              <a:t>10</a:t>
            </a:r>
          </a:p>
        </p:txBody>
      </p:sp>
      <p:sp>
        <p:nvSpPr>
          <p:cNvPr id="2286" name="Line 243"/>
          <p:cNvSpPr>
            <a:spLocks noChangeShapeType="1"/>
          </p:cNvSpPr>
          <p:nvPr/>
        </p:nvSpPr>
        <p:spPr bwMode="auto">
          <a:xfrm>
            <a:off x="5942013" y="138430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87" name="Line 244"/>
          <p:cNvSpPr>
            <a:spLocks noChangeShapeType="1"/>
          </p:cNvSpPr>
          <p:nvPr/>
        </p:nvSpPr>
        <p:spPr bwMode="auto">
          <a:xfrm>
            <a:off x="5942013" y="145415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88" name="Line 245"/>
          <p:cNvSpPr>
            <a:spLocks noChangeShapeType="1"/>
          </p:cNvSpPr>
          <p:nvPr/>
        </p:nvSpPr>
        <p:spPr bwMode="auto">
          <a:xfrm>
            <a:off x="5942013" y="152400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89" name="Line 246"/>
          <p:cNvSpPr>
            <a:spLocks noChangeShapeType="1"/>
          </p:cNvSpPr>
          <p:nvPr/>
        </p:nvSpPr>
        <p:spPr bwMode="auto">
          <a:xfrm>
            <a:off x="5942013" y="159226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90" name="Line 247"/>
          <p:cNvSpPr>
            <a:spLocks noChangeShapeType="1"/>
          </p:cNvSpPr>
          <p:nvPr/>
        </p:nvSpPr>
        <p:spPr bwMode="auto">
          <a:xfrm>
            <a:off x="5942013" y="166052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91" name="Rectangle 248"/>
          <p:cNvSpPr>
            <a:spLocks noChangeArrowheads="1"/>
          </p:cNvSpPr>
          <p:nvPr/>
        </p:nvSpPr>
        <p:spPr bwMode="auto">
          <a:xfrm>
            <a:off x="2855913" y="1379538"/>
            <a:ext cx="53975" cy="4230687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92" name="Rectangle 249"/>
          <p:cNvSpPr>
            <a:spLocks noChangeArrowheads="1"/>
          </p:cNvSpPr>
          <p:nvPr/>
        </p:nvSpPr>
        <p:spPr bwMode="auto">
          <a:xfrm>
            <a:off x="4516438" y="1379538"/>
            <a:ext cx="53975" cy="4230687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93" name="Rectangle 250"/>
          <p:cNvSpPr>
            <a:spLocks noChangeArrowheads="1"/>
          </p:cNvSpPr>
          <p:nvPr/>
        </p:nvSpPr>
        <p:spPr bwMode="auto">
          <a:xfrm>
            <a:off x="6176963" y="1379538"/>
            <a:ext cx="53975" cy="4230687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94" name="Line 251"/>
          <p:cNvSpPr>
            <a:spLocks noChangeShapeType="1"/>
          </p:cNvSpPr>
          <p:nvPr/>
        </p:nvSpPr>
        <p:spPr bwMode="auto">
          <a:xfrm>
            <a:off x="7594600" y="1735138"/>
            <a:ext cx="5397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95" name="Line 252"/>
          <p:cNvSpPr>
            <a:spLocks noChangeShapeType="1"/>
          </p:cNvSpPr>
          <p:nvPr/>
        </p:nvSpPr>
        <p:spPr bwMode="auto">
          <a:xfrm>
            <a:off x="7594600" y="1803400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96" name="Line 253"/>
          <p:cNvSpPr>
            <a:spLocks noChangeShapeType="1"/>
          </p:cNvSpPr>
          <p:nvPr/>
        </p:nvSpPr>
        <p:spPr bwMode="auto">
          <a:xfrm>
            <a:off x="7594600" y="1873250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97" name="Line 254"/>
          <p:cNvSpPr>
            <a:spLocks noChangeShapeType="1"/>
          </p:cNvSpPr>
          <p:nvPr/>
        </p:nvSpPr>
        <p:spPr bwMode="auto">
          <a:xfrm>
            <a:off x="7594600" y="194151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98" name="Line 255"/>
          <p:cNvSpPr>
            <a:spLocks noChangeShapeType="1"/>
          </p:cNvSpPr>
          <p:nvPr/>
        </p:nvSpPr>
        <p:spPr bwMode="auto">
          <a:xfrm>
            <a:off x="7594600" y="201136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99" name="Line 256"/>
          <p:cNvSpPr>
            <a:spLocks noChangeShapeType="1"/>
          </p:cNvSpPr>
          <p:nvPr/>
        </p:nvSpPr>
        <p:spPr bwMode="auto">
          <a:xfrm>
            <a:off x="7594600" y="208121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00" name="Line 257"/>
          <p:cNvSpPr>
            <a:spLocks noChangeShapeType="1"/>
          </p:cNvSpPr>
          <p:nvPr/>
        </p:nvSpPr>
        <p:spPr bwMode="auto">
          <a:xfrm>
            <a:off x="7594600" y="215106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01" name="Line 258"/>
          <p:cNvSpPr>
            <a:spLocks noChangeShapeType="1"/>
          </p:cNvSpPr>
          <p:nvPr/>
        </p:nvSpPr>
        <p:spPr bwMode="auto">
          <a:xfrm>
            <a:off x="7594600" y="221932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02" name="Line 259"/>
          <p:cNvSpPr>
            <a:spLocks noChangeShapeType="1"/>
          </p:cNvSpPr>
          <p:nvPr/>
        </p:nvSpPr>
        <p:spPr bwMode="auto">
          <a:xfrm>
            <a:off x="7594600" y="2287588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03" name="Line 260"/>
          <p:cNvSpPr>
            <a:spLocks noChangeShapeType="1"/>
          </p:cNvSpPr>
          <p:nvPr/>
        </p:nvSpPr>
        <p:spPr bwMode="auto">
          <a:xfrm>
            <a:off x="7594600" y="2357438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04" name="Line 261"/>
          <p:cNvSpPr>
            <a:spLocks noChangeShapeType="1"/>
          </p:cNvSpPr>
          <p:nvPr/>
        </p:nvSpPr>
        <p:spPr bwMode="auto">
          <a:xfrm>
            <a:off x="7594600" y="2427288"/>
            <a:ext cx="5397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05" name="Line 262"/>
          <p:cNvSpPr>
            <a:spLocks noChangeShapeType="1"/>
          </p:cNvSpPr>
          <p:nvPr/>
        </p:nvSpPr>
        <p:spPr bwMode="auto">
          <a:xfrm>
            <a:off x="7594600" y="2495550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06" name="Line 263"/>
          <p:cNvSpPr>
            <a:spLocks noChangeShapeType="1"/>
          </p:cNvSpPr>
          <p:nvPr/>
        </p:nvSpPr>
        <p:spPr bwMode="auto">
          <a:xfrm>
            <a:off x="7594600" y="2565400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07" name="Line 264"/>
          <p:cNvSpPr>
            <a:spLocks noChangeShapeType="1"/>
          </p:cNvSpPr>
          <p:nvPr/>
        </p:nvSpPr>
        <p:spPr bwMode="auto">
          <a:xfrm>
            <a:off x="7594600" y="2635250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08" name="Line 265"/>
          <p:cNvSpPr>
            <a:spLocks noChangeShapeType="1"/>
          </p:cNvSpPr>
          <p:nvPr/>
        </p:nvSpPr>
        <p:spPr bwMode="auto">
          <a:xfrm>
            <a:off x="7594600" y="270351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09" name="Line 266"/>
          <p:cNvSpPr>
            <a:spLocks noChangeShapeType="1"/>
          </p:cNvSpPr>
          <p:nvPr/>
        </p:nvSpPr>
        <p:spPr bwMode="auto">
          <a:xfrm>
            <a:off x="7594600" y="277177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10" name="Line 267"/>
          <p:cNvSpPr>
            <a:spLocks noChangeShapeType="1"/>
          </p:cNvSpPr>
          <p:nvPr/>
        </p:nvSpPr>
        <p:spPr bwMode="auto">
          <a:xfrm>
            <a:off x="7594600" y="284162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11" name="Line 268"/>
          <p:cNvSpPr>
            <a:spLocks noChangeShapeType="1"/>
          </p:cNvSpPr>
          <p:nvPr/>
        </p:nvSpPr>
        <p:spPr bwMode="auto">
          <a:xfrm>
            <a:off x="7594600" y="291147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12" name="Line 269"/>
          <p:cNvSpPr>
            <a:spLocks noChangeShapeType="1"/>
          </p:cNvSpPr>
          <p:nvPr/>
        </p:nvSpPr>
        <p:spPr bwMode="auto">
          <a:xfrm>
            <a:off x="7594600" y="298132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13" name="Line 270"/>
          <p:cNvSpPr>
            <a:spLocks noChangeShapeType="1"/>
          </p:cNvSpPr>
          <p:nvPr/>
        </p:nvSpPr>
        <p:spPr bwMode="auto">
          <a:xfrm>
            <a:off x="7594600" y="3049588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14" name="Line 271"/>
          <p:cNvSpPr>
            <a:spLocks noChangeShapeType="1"/>
          </p:cNvSpPr>
          <p:nvPr/>
        </p:nvSpPr>
        <p:spPr bwMode="auto">
          <a:xfrm>
            <a:off x="7594600" y="3119438"/>
            <a:ext cx="5397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15" name="Line 272"/>
          <p:cNvSpPr>
            <a:spLocks noChangeShapeType="1"/>
          </p:cNvSpPr>
          <p:nvPr/>
        </p:nvSpPr>
        <p:spPr bwMode="auto">
          <a:xfrm>
            <a:off x="7594600" y="3189288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16" name="Line 273"/>
          <p:cNvSpPr>
            <a:spLocks noChangeShapeType="1"/>
          </p:cNvSpPr>
          <p:nvPr/>
        </p:nvSpPr>
        <p:spPr bwMode="auto">
          <a:xfrm>
            <a:off x="7594600" y="3257550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17" name="Line 274"/>
          <p:cNvSpPr>
            <a:spLocks noChangeShapeType="1"/>
          </p:cNvSpPr>
          <p:nvPr/>
        </p:nvSpPr>
        <p:spPr bwMode="auto">
          <a:xfrm>
            <a:off x="7594600" y="332581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18" name="Line 275"/>
          <p:cNvSpPr>
            <a:spLocks noChangeShapeType="1"/>
          </p:cNvSpPr>
          <p:nvPr/>
        </p:nvSpPr>
        <p:spPr bwMode="auto">
          <a:xfrm>
            <a:off x="7594600" y="339566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19" name="Line 276"/>
          <p:cNvSpPr>
            <a:spLocks noChangeShapeType="1"/>
          </p:cNvSpPr>
          <p:nvPr/>
        </p:nvSpPr>
        <p:spPr bwMode="auto">
          <a:xfrm>
            <a:off x="7594600" y="346551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20" name="Line 277"/>
          <p:cNvSpPr>
            <a:spLocks noChangeShapeType="1"/>
          </p:cNvSpPr>
          <p:nvPr/>
        </p:nvSpPr>
        <p:spPr bwMode="auto">
          <a:xfrm>
            <a:off x="7594600" y="353377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21" name="Line 278"/>
          <p:cNvSpPr>
            <a:spLocks noChangeShapeType="1"/>
          </p:cNvSpPr>
          <p:nvPr/>
        </p:nvSpPr>
        <p:spPr bwMode="auto">
          <a:xfrm>
            <a:off x="7594600" y="360362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22" name="Line 279"/>
          <p:cNvSpPr>
            <a:spLocks noChangeShapeType="1"/>
          </p:cNvSpPr>
          <p:nvPr/>
        </p:nvSpPr>
        <p:spPr bwMode="auto">
          <a:xfrm>
            <a:off x="7594600" y="367347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23" name="Line 280"/>
          <p:cNvSpPr>
            <a:spLocks noChangeShapeType="1"/>
          </p:cNvSpPr>
          <p:nvPr/>
        </p:nvSpPr>
        <p:spPr bwMode="auto">
          <a:xfrm>
            <a:off x="7594600" y="3741738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24" name="Line 281"/>
          <p:cNvSpPr>
            <a:spLocks noChangeShapeType="1"/>
          </p:cNvSpPr>
          <p:nvPr/>
        </p:nvSpPr>
        <p:spPr bwMode="auto">
          <a:xfrm>
            <a:off x="7594600" y="3810000"/>
            <a:ext cx="5397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25" name="Line 282"/>
          <p:cNvSpPr>
            <a:spLocks noChangeShapeType="1"/>
          </p:cNvSpPr>
          <p:nvPr/>
        </p:nvSpPr>
        <p:spPr bwMode="auto">
          <a:xfrm>
            <a:off x="7594600" y="3879850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26" name="Line 283"/>
          <p:cNvSpPr>
            <a:spLocks noChangeShapeType="1"/>
          </p:cNvSpPr>
          <p:nvPr/>
        </p:nvSpPr>
        <p:spPr bwMode="auto">
          <a:xfrm>
            <a:off x="7594600" y="3949700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27" name="Line 284"/>
          <p:cNvSpPr>
            <a:spLocks noChangeShapeType="1"/>
          </p:cNvSpPr>
          <p:nvPr/>
        </p:nvSpPr>
        <p:spPr bwMode="auto">
          <a:xfrm>
            <a:off x="7594600" y="4019550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28" name="Line 285"/>
          <p:cNvSpPr>
            <a:spLocks noChangeShapeType="1"/>
          </p:cNvSpPr>
          <p:nvPr/>
        </p:nvSpPr>
        <p:spPr bwMode="auto">
          <a:xfrm>
            <a:off x="7594600" y="408781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29" name="Line 286"/>
          <p:cNvSpPr>
            <a:spLocks noChangeShapeType="1"/>
          </p:cNvSpPr>
          <p:nvPr/>
        </p:nvSpPr>
        <p:spPr bwMode="auto">
          <a:xfrm>
            <a:off x="7594600" y="415607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30" name="Line 287"/>
          <p:cNvSpPr>
            <a:spLocks noChangeShapeType="1"/>
          </p:cNvSpPr>
          <p:nvPr/>
        </p:nvSpPr>
        <p:spPr bwMode="auto">
          <a:xfrm>
            <a:off x="7594600" y="422592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31" name="Line 288"/>
          <p:cNvSpPr>
            <a:spLocks noChangeShapeType="1"/>
          </p:cNvSpPr>
          <p:nvPr/>
        </p:nvSpPr>
        <p:spPr bwMode="auto">
          <a:xfrm>
            <a:off x="7594600" y="429577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32" name="Line 289"/>
          <p:cNvSpPr>
            <a:spLocks noChangeShapeType="1"/>
          </p:cNvSpPr>
          <p:nvPr/>
        </p:nvSpPr>
        <p:spPr bwMode="auto">
          <a:xfrm>
            <a:off x="7594600" y="4364038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33" name="Line 290"/>
          <p:cNvSpPr>
            <a:spLocks noChangeShapeType="1"/>
          </p:cNvSpPr>
          <p:nvPr/>
        </p:nvSpPr>
        <p:spPr bwMode="auto">
          <a:xfrm>
            <a:off x="7594600" y="4433888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34" name="Line 291"/>
          <p:cNvSpPr>
            <a:spLocks noChangeShapeType="1"/>
          </p:cNvSpPr>
          <p:nvPr/>
        </p:nvSpPr>
        <p:spPr bwMode="auto">
          <a:xfrm>
            <a:off x="7594600" y="4503738"/>
            <a:ext cx="5397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35" name="Line 292"/>
          <p:cNvSpPr>
            <a:spLocks noChangeShapeType="1"/>
          </p:cNvSpPr>
          <p:nvPr/>
        </p:nvSpPr>
        <p:spPr bwMode="auto">
          <a:xfrm>
            <a:off x="7594600" y="4572000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36" name="Line 293"/>
          <p:cNvSpPr>
            <a:spLocks noChangeShapeType="1"/>
          </p:cNvSpPr>
          <p:nvPr/>
        </p:nvSpPr>
        <p:spPr bwMode="auto">
          <a:xfrm>
            <a:off x="7594600" y="464026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37" name="Line 294"/>
          <p:cNvSpPr>
            <a:spLocks noChangeShapeType="1"/>
          </p:cNvSpPr>
          <p:nvPr/>
        </p:nvSpPr>
        <p:spPr bwMode="auto">
          <a:xfrm>
            <a:off x="7594600" y="471011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38" name="Line 295"/>
          <p:cNvSpPr>
            <a:spLocks noChangeShapeType="1"/>
          </p:cNvSpPr>
          <p:nvPr/>
        </p:nvSpPr>
        <p:spPr bwMode="auto">
          <a:xfrm>
            <a:off x="7594600" y="477996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39" name="Line 296"/>
          <p:cNvSpPr>
            <a:spLocks noChangeShapeType="1"/>
          </p:cNvSpPr>
          <p:nvPr/>
        </p:nvSpPr>
        <p:spPr bwMode="auto">
          <a:xfrm>
            <a:off x="7594600" y="484981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40" name="Line 297"/>
          <p:cNvSpPr>
            <a:spLocks noChangeShapeType="1"/>
          </p:cNvSpPr>
          <p:nvPr/>
        </p:nvSpPr>
        <p:spPr bwMode="auto">
          <a:xfrm>
            <a:off x="7594600" y="491807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41" name="Line 298"/>
          <p:cNvSpPr>
            <a:spLocks noChangeShapeType="1"/>
          </p:cNvSpPr>
          <p:nvPr/>
        </p:nvSpPr>
        <p:spPr bwMode="auto">
          <a:xfrm>
            <a:off x="7594600" y="498792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42" name="Line 299"/>
          <p:cNvSpPr>
            <a:spLocks noChangeShapeType="1"/>
          </p:cNvSpPr>
          <p:nvPr/>
        </p:nvSpPr>
        <p:spPr bwMode="auto">
          <a:xfrm>
            <a:off x="7594600" y="505777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43" name="Line 300"/>
          <p:cNvSpPr>
            <a:spLocks noChangeShapeType="1"/>
          </p:cNvSpPr>
          <p:nvPr/>
        </p:nvSpPr>
        <p:spPr bwMode="auto">
          <a:xfrm>
            <a:off x="7594600" y="5126038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44" name="Text Box 302"/>
          <p:cNvSpPr txBox="1">
            <a:spLocks noChangeArrowheads="1"/>
          </p:cNvSpPr>
          <p:nvPr/>
        </p:nvSpPr>
        <p:spPr bwMode="auto">
          <a:xfrm>
            <a:off x="8080375" y="2898775"/>
            <a:ext cx="63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ru-RU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45" name="Text Box 303"/>
          <p:cNvSpPr txBox="1">
            <a:spLocks noChangeArrowheads="1"/>
          </p:cNvSpPr>
          <p:nvPr/>
        </p:nvSpPr>
        <p:spPr bwMode="auto">
          <a:xfrm>
            <a:off x="8080375" y="3589338"/>
            <a:ext cx="560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>
                <a:solidFill>
                  <a:srgbClr val="000000"/>
                </a:solidFill>
                <a:latin typeface="Arial" charset="0"/>
              </a:rPr>
              <a:t>10</a:t>
            </a:r>
          </a:p>
        </p:txBody>
      </p:sp>
      <p:sp>
        <p:nvSpPr>
          <p:cNvPr id="2346" name="Text Box 304"/>
          <p:cNvSpPr txBox="1">
            <a:spLocks noChangeArrowheads="1"/>
          </p:cNvSpPr>
          <p:nvPr/>
        </p:nvSpPr>
        <p:spPr bwMode="auto">
          <a:xfrm>
            <a:off x="8080375" y="4275138"/>
            <a:ext cx="682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ru-RU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47" name="Text Box 305"/>
          <p:cNvSpPr txBox="1">
            <a:spLocks noChangeArrowheads="1"/>
          </p:cNvSpPr>
          <p:nvPr/>
        </p:nvSpPr>
        <p:spPr bwMode="auto">
          <a:xfrm>
            <a:off x="8080375" y="1525588"/>
            <a:ext cx="560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>
                <a:solidFill>
                  <a:srgbClr val="000000"/>
                </a:solidFill>
                <a:latin typeface="Arial" charset="0"/>
              </a:rPr>
              <a:t>20</a:t>
            </a:r>
            <a:endParaRPr lang="ru-RU" sz="2000">
              <a:solidFill>
                <a:srgbClr val="000000"/>
              </a:solidFill>
            </a:endParaRPr>
          </a:p>
        </p:txBody>
      </p:sp>
      <p:sp>
        <p:nvSpPr>
          <p:cNvPr id="2348" name="Text Box 306"/>
          <p:cNvSpPr txBox="1">
            <a:spLocks noChangeArrowheads="1"/>
          </p:cNvSpPr>
          <p:nvPr/>
        </p:nvSpPr>
        <p:spPr bwMode="auto">
          <a:xfrm>
            <a:off x="8093075" y="2162175"/>
            <a:ext cx="560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>
                <a:solidFill>
                  <a:srgbClr val="000000"/>
                </a:solidFill>
                <a:latin typeface="Arial" charset="0"/>
              </a:rPr>
              <a:t>10</a:t>
            </a:r>
          </a:p>
        </p:txBody>
      </p:sp>
      <p:sp>
        <p:nvSpPr>
          <p:cNvPr id="2349" name="Line 307"/>
          <p:cNvSpPr>
            <a:spLocks noChangeShapeType="1"/>
          </p:cNvSpPr>
          <p:nvPr/>
        </p:nvSpPr>
        <p:spPr bwMode="auto">
          <a:xfrm>
            <a:off x="7602538" y="138430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0" name="Line 308"/>
          <p:cNvSpPr>
            <a:spLocks noChangeShapeType="1"/>
          </p:cNvSpPr>
          <p:nvPr/>
        </p:nvSpPr>
        <p:spPr bwMode="auto">
          <a:xfrm>
            <a:off x="7602538" y="145415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1" name="Line 309"/>
          <p:cNvSpPr>
            <a:spLocks noChangeShapeType="1"/>
          </p:cNvSpPr>
          <p:nvPr/>
        </p:nvSpPr>
        <p:spPr bwMode="auto">
          <a:xfrm>
            <a:off x="7602538" y="152400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2" name="Line 310"/>
          <p:cNvSpPr>
            <a:spLocks noChangeShapeType="1"/>
          </p:cNvSpPr>
          <p:nvPr/>
        </p:nvSpPr>
        <p:spPr bwMode="auto">
          <a:xfrm>
            <a:off x="7602538" y="159226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3" name="Line 311"/>
          <p:cNvSpPr>
            <a:spLocks noChangeShapeType="1"/>
          </p:cNvSpPr>
          <p:nvPr/>
        </p:nvSpPr>
        <p:spPr bwMode="auto">
          <a:xfrm>
            <a:off x="7602538" y="166052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4" name="Rectangle 312"/>
          <p:cNvSpPr>
            <a:spLocks noChangeArrowheads="1"/>
          </p:cNvSpPr>
          <p:nvPr/>
        </p:nvSpPr>
        <p:spPr bwMode="auto">
          <a:xfrm>
            <a:off x="7837488" y="1382713"/>
            <a:ext cx="66675" cy="4238625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61" name="Text Box 313"/>
          <p:cNvSpPr txBox="1">
            <a:spLocks noChangeArrowheads="1"/>
          </p:cNvSpPr>
          <p:nvPr/>
        </p:nvSpPr>
        <p:spPr bwMode="auto">
          <a:xfrm>
            <a:off x="840581" y="5761038"/>
            <a:ext cx="95726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b="1" dirty="0" smtClean="0">
                <a:solidFill>
                  <a:srgbClr val="003366"/>
                </a:solidFill>
                <a:latin typeface="Arial" charset="0"/>
              </a:rPr>
              <a:t>0 - 15</a:t>
            </a:r>
            <a:endParaRPr lang="ru-RU" b="1" dirty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2362" name="Text Box 314"/>
          <p:cNvSpPr txBox="1">
            <a:spLocks noChangeArrowheads="1"/>
          </p:cNvSpPr>
          <p:nvPr/>
        </p:nvSpPr>
        <p:spPr bwMode="auto">
          <a:xfrm>
            <a:off x="2339752" y="5840413"/>
            <a:ext cx="1296143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b="1" dirty="0" smtClean="0">
                <a:solidFill>
                  <a:srgbClr val="003366"/>
                </a:solidFill>
                <a:latin typeface="Arial" charset="0"/>
              </a:rPr>
              <a:t>- 11 + 13</a:t>
            </a:r>
            <a:endParaRPr lang="ru-RU" b="1" dirty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2363" name="Text Box 315"/>
          <p:cNvSpPr txBox="1">
            <a:spLocks noChangeArrowheads="1"/>
          </p:cNvSpPr>
          <p:nvPr/>
        </p:nvSpPr>
        <p:spPr bwMode="auto">
          <a:xfrm>
            <a:off x="4208463" y="5840413"/>
            <a:ext cx="1166812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b="1" dirty="0" smtClean="0">
                <a:solidFill>
                  <a:srgbClr val="003366"/>
                </a:solidFill>
                <a:latin typeface="Arial" charset="0"/>
              </a:rPr>
              <a:t>- 10 </a:t>
            </a:r>
            <a:r>
              <a:rPr lang="ru-RU" b="1" dirty="0" smtClean="0">
                <a:solidFill>
                  <a:srgbClr val="003366"/>
                </a:solidFill>
                <a:latin typeface="Arial" charset="0"/>
                <a:sym typeface="Symbol" pitchFamily="18" charset="2"/>
              </a:rPr>
              <a:t>- 12</a:t>
            </a:r>
            <a:endParaRPr lang="ru-RU" b="1" dirty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2364" name="Text Box 316"/>
          <p:cNvSpPr txBox="1">
            <a:spLocks noChangeArrowheads="1"/>
          </p:cNvSpPr>
          <p:nvPr/>
        </p:nvSpPr>
        <p:spPr bwMode="auto">
          <a:xfrm>
            <a:off x="5897563" y="5840413"/>
            <a:ext cx="938212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b="1" dirty="0" smtClean="0">
                <a:solidFill>
                  <a:srgbClr val="003366"/>
                </a:solidFill>
                <a:latin typeface="Arial" charset="0"/>
              </a:rPr>
              <a:t>+ 6 + 9</a:t>
            </a:r>
            <a:endParaRPr lang="ru-RU" b="1" dirty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2365" name="Text Box 317"/>
          <p:cNvSpPr txBox="1">
            <a:spLocks noChangeArrowheads="1"/>
          </p:cNvSpPr>
          <p:nvPr/>
        </p:nvSpPr>
        <p:spPr bwMode="auto">
          <a:xfrm>
            <a:off x="7380312" y="5840413"/>
            <a:ext cx="1152501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b="1" dirty="0" smtClean="0">
                <a:solidFill>
                  <a:srgbClr val="003366"/>
                </a:solidFill>
                <a:latin typeface="Arial" charset="0"/>
              </a:rPr>
              <a:t>+ 2 - 20</a:t>
            </a:r>
            <a:endParaRPr lang="ru-RU" b="1" dirty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2360" name="Text Box 318"/>
          <p:cNvSpPr txBox="1">
            <a:spLocks noChangeArrowheads="1"/>
          </p:cNvSpPr>
          <p:nvPr/>
        </p:nvSpPr>
        <p:spPr bwMode="auto">
          <a:xfrm>
            <a:off x="533400" y="1219200"/>
            <a:ext cx="554038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2000"/>
              <a:t>а)</a:t>
            </a:r>
          </a:p>
        </p:txBody>
      </p:sp>
      <p:sp>
        <p:nvSpPr>
          <p:cNvPr id="2" name="Text Box 319"/>
          <p:cNvSpPr txBox="1">
            <a:spLocks noChangeArrowheads="1"/>
          </p:cNvSpPr>
          <p:nvPr/>
        </p:nvSpPr>
        <p:spPr bwMode="auto">
          <a:xfrm>
            <a:off x="2181225" y="1219200"/>
            <a:ext cx="554038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2000"/>
              <a:t>б)</a:t>
            </a:r>
          </a:p>
        </p:txBody>
      </p:sp>
      <p:sp>
        <p:nvSpPr>
          <p:cNvPr id="3" name="Text Box 320"/>
          <p:cNvSpPr txBox="1">
            <a:spLocks noChangeArrowheads="1"/>
          </p:cNvSpPr>
          <p:nvPr/>
        </p:nvSpPr>
        <p:spPr bwMode="auto">
          <a:xfrm>
            <a:off x="3865563" y="1219200"/>
            <a:ext cx="55562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2000"/>
              <a:t>в)</a:t>
            </a:r>
          </a:p>
        </p:txBody>
      </p:sp>
      <p:sp>
        <p:nvSpPr>
          <p:cNvPr id="4" name="Text Box 321"/>
          <p:cNvSpPr txBox="1">
            <a:spLocks noChangeArrowheads="1"/>
          </p:cNvSpPr>
          <p:nvPr/>
        </p:nvSpPr>
        <p:spPr bwMode="auto">
          <a:xfrm>
            <a:off x="5551488" y="1219200"/>
            <a:ext cx="554037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2000"/>
              <a:t>г)</a:t>
            </a:r>
          </a:p>
        </p:txBody>
      </p:sp>
      <p:sp>
        <p:nvSpPr>
          <p:cNvPr id="5" name="Text Box 322"/>
          <p:cNvSpPr txBox="1">
            <a:spLocks noChangeArrowheads="1"/>
          </p:cNvSpPr>
          <p:nvPr/>
        </p:nvSpPr>
        <p:spPr bwMode="auto">
          <a:xfrm>
            <a:off x="7231063" y="1243013"/>
            <a:ext cx="554037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2000"/>
              <a:t>д)</a:t>
            </a:r>
          </a:p>
        </p:txBody>
      </p:sp>
      <p:sp>
        <p:nvSpPr>
          <p:cNvPr id="6" name="Text Box 323"/>
          <p:cNvSpPr txBox="1">
            <a:spLocks noChangeArrowheads="1"/>
          </p:cNvSpPr>
          <p:nvPr/>
        </p:nvSpPr>
        <p:spPr bwMode="auto">
          <a:xfrm>
            <a:off x="8181975" y="2913063"/>
            <a:ext cx="428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2366" name="Oval 115"/>
          <p:cNvSpPr>
            <a:spLocks noChangeArrowheads="1"/>
          </p:cNvSpPr>
          <p:nvPr/>
        </p:nvSpPr>
        <p:spPr bwMode="auto">
          <a:xfrm>
            <a:off x="2801938" y="5584825"/>
            <a:ext cx="161925" cy="2079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67" name="Oval 176"/>
          <p:cNvSpPr>
            <a:spLocks noChangeArrowheads="1"/>
          </p:cNvSpPr>
          <p:nvPr/>
        </p:nvSpPr>
        <p:spPr bwMode="auto">
          <a:xfrm>
            <a:off x="4462463" y="5572125"/>
            <a:ext cx="174625" cy="2079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68" name="Oval 325"/>
          <p:cNvSpPr>
            <a:spLocks noChangeArrowheads="1"/>
          </p:cNvSpPr>
          <p:nvPr/>
        </p:nvSpPr>
        <p:spPr bwMode="auto">
          <a:xfrm>
            <a:off x="6122988" y="5553075"/>
            <a:ext cx="161925" cy="2079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69" name="Oval 326"/>
          <p:cNvSpPr>
            <a:spLocks noChangeArrowheads="1"/>
          </p:cNvSpPr>
          <p:nvPr/>
        </p:nvSpPr>
        <p:spPr bwMode="auto">
          <a:xfrm>
            <a:off x="7804150" y="5568950"/>
            <a:ext cx="161925" cy="2079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70" name="Oval 53"/>
          <p:cNvSpPr>
            <a:spLocks noChangeArrowheads="1"/>
          </p:cNvSpPr>
          <p:nvPr/>
        </p:nvSpPr>
        <p:spPr bwMode="auto">
          <a:xfrm>
            <a:off x="1157288" y="5572125"/>
            <a:ext cx="161925" cy="2079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77" name="Line 329"/>
          <p:cNvSpPr>
            <a:spLocks noChangeShapeType="1"/>
          </p:cNvSpPr>
          <p:nvPr/>
        </p:nvSpPr>
        <p:spPr bwMode="auto">
          <a:xfrm flipV="1">
            <a:off x="1223963" y="3124200"/>
            <a:ext cx="0" cy="25193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78" name="Line 330"/>
          <p:cNvSpPr>
            <a:spLocks noChangeShapeType="1"/>
          </p:cNvSpPr>
          <p:nvPr/>
        </p:nvSpPr>
        <p:spPr bwMode="auto">
          <a:xfrm flipV="1">
            <a:off x="2881313" y="3879849"/>
            <a:ext cx="0" cy="17303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79" name="Line 331"/>
          <p:cNvSpPr>
            <a:spLocks noChangeShapeType="1"/>
          </p:cNvSpPr>
          <p:nvPr/>
        </p:nvSpPr>
        <p:spPr bwMode="auto">
          <a:xfrm flipV="1">
            <a:off x="4548188" y="3810000"/>
            <a:ext cx="0" cy="177641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84" name="Line 336"/>
          <p:cNvSpPr>
            <a:spLocks noChangeShapeType="1"/>
          </p:cNvSpPr>
          <p:nvPr/>
        </p:nvSpPr>
        <p:spPr bwMode="auto">
          <a:xfrm flipV="1">
            <a:off x="6200774" y="2703512"/>
            <a:ext cx="3175" cy="286543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85" name="Line 337"/>
          <p:cNvSpPr>
            <a:spLocks noChangeShapeType="1"/>
          </p:cNvSpPr>
          <p:nvPr/>
        </p:nvSpPr>
        <p:spPr bwMode="auto">
          <a:xfrm flipH="1" flipV="1">
            <a:off x="7864476" y="2981325"/>
            <a:ext cx="6350" cy="26289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76" name="AutoShape 339"/>
          <p:cNvSpPr>
            <a:spLocks noChangeArrowheads="1"/>
          </p:cNvSpPr>
          <p:nvPr/>
        </p:nvSpPr>
        <p:spPr bwMode="auto">
          <a:xfrm>
            <a:off x="2171700" y="312738"/>
            <a:ext cx="5448300" cy="408623"/>
          </a:xfrm>
          <a:prstGeom prst="roundRect">
            <a:avLst>
              <a:gd name="adj" fmla="val 16667"/>
            </a:avLst>
          </a:prstGeom>
          <a:noFill/>
          <a:ln w="38100" cmpd="dbl">
            <a:solidFill>
              <a:srgbClr val="003366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Выполните сложение с помощью термометра</a:t>
            </a:r>
            <a:r>
              <a:rPr lang="ru-RU" b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95388" y="3119437"/>
            <a:ext cx="66675" cy="10366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845753" y="2980531"/>
            <a:ext cx="71119" cy="10382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516439" y="3810000"/>
            <a:ext cx="73342" cy="8302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171721" y="2096136"/>
            <a:ext cx="64457" cy="8286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837488" y="2999581"/>
            <a:ext cx="77241" cy="13843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flipH="1">
            <a:off x="206186" y="2219325"/>
            <a:ext cx="164153" cy="2212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99214" y="1531937"/>
            <a:ext cx="492443" cy="2405063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похолодание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верх 14"/>
          <p:cNvSpPr/>
          <p:nvPr/>
        </p:nvSpPr>
        <p:spPr>
          <a:xfrm>
            <a:off x="8560879" y="2278856"/>
            <a:ext cx="150686" cy="2233613"/>
          </a:xfrm>
          <a:prstGeom prst="upArrow">
            <a:avLst/>
          </a:prstGeom>
          <a:solidFill>
            <a:srgbClr val="F1EC2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8610600" y="2637473"/>
            <a:ext cx="492443" cy="141942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потепление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D74E-8F9F-4892-85D2-09EB427B8D2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1" grpId="0"/>
      <p:bldP spid="2362" grpId="0"/>
      <p:bldP spid="2363" grpId="0"/>
      <p:bldP spid="2364" grpId="0"/>
      <p:bldP spid="2365" grpId="0"/>
      <p:bldP spid="2377" grpId="0" animBg="1"/>
      <p:bldP spid="2378" grpId="0" animBg="1"/>
      <p:bldP spid="2379" grpId="0" animBg="1"/>
      <p:bldP spid="2384" grpId="0" animBg="1"/>
      <p:bldP spid="238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311648"/>
            <a:ext cx="79928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rgbClr val="00B050"/>
                </a:solidFill>
                <a:latin typeface="Times New Roman" pitchFamily="18" charset="0"/>
              </a:rPr>
              <a:t>Птица 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</a:rPr>
              <a:t>клест- </a:t>
            </a:r>
            <a:r>
              <a:rPr lang="ru-RU" sz="3200" b="1" dirty="0" err="1" smtClean="0">
                <a:solidFill>
                  <a:srgbClr val="00B050"/>
                </a:solidFill>
                <a:latin typeface="Times New Roman" pitchFamily="18" charset="0"/>
              </a:rPr>
              <a:t>еловик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ru-RU" sz="3200" b="1" dirty="0">
                <a:solidFill>
                  <a:srgbClr val="00B050"/>
                </a:solidFill>
                <a:latin typeface="Times New Roman" pitchFamily="18" charset="0"/>
              </a:rPr>
              <a:t>несет яйца и </a:t>
            </a:r>
            <a:endParaRPr lang="en-US" sz="3200" b="1" dirty="0">
              <a:solidFill>
                <a:srgbClr val="00B050"/>
              </a:solidFill>
              <a:latin typeface="Book Antiqua" pitchFamily="18" charset="0"/>
            </a:endParaRPr>
          </a:p>
          <a:p>
            <a:pPr algn="just"/>
            <a:r>
              <a:rPr lang="ru-RU" sz="3200" b="1" dirty="0">
                <a:solidFill>
                  <a:srgbClr val="00B050"/>
                </a:solidFill>
                <a:latin typeface="Times New Roman" pitchFamily="18" charset="0"/>
              </a:rPr>
              <a:t>высиживает птенцов зимой. Даже при температуре воздуха – 35</a:t>
            </a:r>
            <a:r>
              <a:rPr lang="ru-RU" sz="3200" b="1" baseline="30000" dirty="0">
                <a:solidFill>
                  <a:srgbClr val="00B050"/>
                </a:solidFill>
                <a:latin typeface="Times New Roman" pitchFamily="18" charset="0"/>
              </a:rPr>
              <a:t>0</a:t>
            </a:r>
            <a:r>
              <a:rPr lang="ru-RU" sz="3200" b="1" dirty="0">
                <a:solidFill>
                  <a:srgbClr val="00B050"/>
                </a:solidFill>
                <a:latin typeface="Times New Roman" pitchFamily="18" charset="0"/>
              </a:rPr>
              <a:t>С в гнезде температура не ниже 14</a:t>
            </a:r>
            <a:r>
              <a:rPr lang="ru-RU" sz="3200" b="1" baseline="30000" dirty="0">
                <a:solidFill>
                  <a:srgbClr val="00B050"/>
                </a:solidFill>
                <a:latin typeface="Times New Roman" pitchFamily="18" charset="0"/>
              </a:rPr>
              <a:t>0</a:t>
            </a:r>
            <a:r>
              <a:rPr lang="ru-RU" sz="3200" b="1" dirty="0">
                <a:solidFill>
                  <a:srgbClr val="00B050"/>
                </a:solidFill>
                <a:latin typeface="Times New Roman" pitchFamily="18" charset="0"/>
              </a:rPr>
              <a:t>С. На сколько температура в гнезде выше температуры воздуха?</a:t>
            </a:r>
          </a:p>
        </p:txBody>
      </p:sp>
      <p:pic>
        <p:nvPicPr>
          <p:cNvPr id="3" name="Picture 2" descr="http://img0.liveinternet.ru/images/attach/c/2/74/120/74120754_crossbill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0"/>
            <a:ext cx="4026994" cy="332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D74E-8F9F-4892-85D2-09EB427B8D2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85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ChangeArrowheads="1"/>
          </p:cNvSpPr>
          <p:nvPr/>
        </p:nvSpPr>
        <p:spPr bwMode="auto">
          <a:xfrm>
            <a:off x="392708" y="3143250"/>
            <a:ext cx="8001000" cy="3143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" name="Рисунок 2" descr="65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292100"/>
            <a:ext cx="3535363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Прямоугольник 4"/>
          <p:cNvSpPr>
            <a:spLocks noChangeArrowheads="1"/>
          </p:cNvSpPr>
          <p:nvPr/>
        </p:nvSpPr>
        <p:spPr bwMode="auto">
          <a:xfrm>
            <a:off x="571500" y="3143250"/>
            <a:ext cx="778668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endParaRPr lang="ru-RU" sz="3200" dirty="0">
              <a:latin typeface="Times New Roman" pitchFamily="18" charset="0"/>
            </a:endParaRPr>
          </a:p>
          <a:p>
            <a:pPr algn="just"/>
            <a:r>
              <a:rPr lang="ru-RU" sz="3200" b="1" dirty="0">
                <a:solidFill>
                  <a:srgbClr val="FF9900"/>
                </a:solidFill>
                <a:latin typeface="Times New Roman" pitchFamily="18" charset="0"/>
              </a:rPr>
              <a:t>Шмели выдерживают температуру до     - 7,8</a:t>
            </a:r>
            <a:r>
              <a:rPr lang="ru-RU" sz="3200" b="1" baseline="30000" dirty="0">
                <a:solidFill>
                  <a:srgbClr val="FF9900"/>
                </a:solidFill>
                <a:latin typeface="Times New Roman" pitchFamily="18" charset="0"/>
              </a:rPr>
              <a:t>0</a:t>
            </a:r>
            <a:r>
              <a:rPr lang="ru-RU" sz="3200" b="1" dirty="0">
                <a:solidFill>
                  <a:srgbClr val="FF9900"/>
                </a:solidFill>
                <a:latin typeface="Times New Roman" pitchFamily="18" charset="0"/>
              </a:rPr>
              <a:t>С, пчелы – выше этой на 1,4</a:t>
            </a:r>
            <a:r>
              <a:rPr lang="ru-RU" sz="3200" b="1" baseline="30000" dirty="0">
                <a:solidFill>
                  <a:srgbClr val="FF9900"/>
                </a:solidFill>
                <a:latin typeface="Times New Roman" pitchFamily="18" charset="0"/>
              </a:rPr>
              <a:t>0</a:t>
            </a:r>
            <a:r>
              <a:rPr lang="ru-RU" sz="3200" b="1" dirty="0">
                <a:solidFill>
                  <a:srgbClr val="FF9900"/>
                </a:solidFill>
                <a:latin typeface="Times New Roman" pitchFamily="18" charset="0"/>
              </a:rPr>
              <a:t>С. Какую температуру выдерживают пчелы?</a:t>
            </a:r>
          </a:p>
        </p:txBody>
      </p:sp>
      <p:pic>
        <p:nvPicPr>
          <p:cNvPr id="3074" name="Picture 2" descr="http://img1.liveinternet.ru/images/attach/c/6/90/409/90409221_large_ya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3047"/>
            <a:ext cx="3959111" cy="296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D74E-8F9F-4892-85D2-09EB427B8D2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98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cuments and Settings\Admin\Рабочий стол\простоквашино\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232" y="-32261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6805339" cy="98072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Используя шкалу термометра, найдите значение выражения. Зашифрованное слово – порода собаки.</a:t>
            </a:r>
            <a:b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7936909" y="1856864"/>
            <a:ext cx="5381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7936909" y="1925126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7936909" y="1994976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7936909" y="2063239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7936909" y="2133089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7936909" y="2202939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7936909" y="2272789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7936909" y="2341051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7936909" y="2409314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7936909" y="2479164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7936909" y="2549014"/>
            <a:ext cx="5381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7936909" y="2617276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7936909" y="2687126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7936909" y="2756976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7936909" y="2825239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7936909" y="2893501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7936909" y="2963351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7936909" y="3033201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7936909" y="3103051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>
            <a:off x="7936909" y="3171314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7936909" y="3241164"/>
            <a:ext cx="5381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7936909" y="3311014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>
            <a:off x="7936909" y="3379276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7936909" y="3447539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>
            <a:off x="7936909" y="3517389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7936909" y="3587239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>
            <a:off x="7936909" y="3655501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>
            <a:off x="7936909" y="3725351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>
            <a:off x="7936909" y="3795201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Line 32"/>
          <p:cNvSpPr>
            <a:spLocks noChangeShapeType="1"/>
          </p:cNvSpPr>
          <p:nvPr/>
        </p:nvSpPr>
        <p:spPr bwMode="auto">
          <a:xfrm>
            <a:off x="7936909" y="3863464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>
            <a:off x="7936909" y="3931726"/>
            <a:ext cx="5381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>
            <a:off x="7936909" y="4001576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Line 35"/>
          <p:cNvSpPr>
            <a:spLocks noChangeShapeType="1"/>
          </p:cNvSpPr>
          <p:nvPr/>
        </p:nvSpPr>
        <p:spPr bwMode="auto">
          <a:xfrm>
            <a:off x="7936909" y="4071426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" name="Line 36"/>
          <p:cNvSpPr>
            <a:spLocks noChangeShapeType="1"/>
          </p:cNvSpPr>
          <p:nvPr/>
        </p:nvSpPr>
        <p:spPr bwMode="auto">
          <a:xfrm>
            <a:off x="7936909" y="4141276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>
            <a:off x="7936909" y="4209539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" name="Line 38"/>
          <p:cNvSpPr>
            <a:spLocks noChangeShapeType="1"/>
          </p:cNvSpPr>
          <p:nvPr/>
        </p:nvSpPr>
        <p:spPr bwMode="auto">
          <a:xfrm>
            <a:off x="7936909" y="4277801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" name="Line 39"/>
          <p:cNvSpPr>
            <a:spLocks noChangeShapeType="1"/>
          </p:cNvSpPr>
          <p:nvPr/>
        </p:nvSpPr>
        <p:spPr bwMode="auto">
          <a:xfrm>
            <a:off x="7936909" y="4347651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" name="Line 40"/>
          <p:cNvSpPr>
            <a:spLocks noChangeShapeType="1"/>
          </p:cNvSpPr>
          <p:nvPr/>
        </p:nvSpPr>
        <p:spPr bwMode="auto">
          <a:xfrm>
            <a:off x="7936909" y="4417501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2" name="Line 41"/>
          <p:cNvSpPr>
            <a:spLocks noChangeShapeType="1"/>
          </p:cNvSpPr>
          <p:nvPr/>
        </p:nvSpPr>
        <p:spPr bwMode="auto">
          <a:xfrm>
            <a:off x="7936909" y="4485764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" name="Line 42"/>
          <p:cNvSpPr>
            <a:spLocks noChangeShapeType="1"/>
          </p:cNvSpPr>
          <p:nvPr/>
        </p:nvSpPr>
        <p:spPr bwMode="auto">
          <a:xfrm>
            <a:off x="7936909" y="4555614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" name="Line 43"/>
          <p:cNvSpPr>
            <a:spLocks noChangeShapeType="1"/>
          </p:cNvSpPr>
          <p:nvPr/>
        </p:nvSpPr>
        <p:spPr bwMode="auto">
          <a:xfrm>
            <a:off x="7936909" y="4625464"/>
            <a:ext cx="5381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" name="Line 44"/>
          <p:cNvSpPr>
            <a:spLocks noChangeShapeType="1"/>
          </p:cNvSpPr>
          <p:nvPr/>
        </p:nvSpPr>
        <p:spPr bwMode="auto">
          <a:xfrm>
            <a:off x="7936909" y="4693726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" name="Line 45"/>
          <p:cNvSpPr>
            <a:spLocks noChangeShapeType="1"/>
          </p:cNvSpPr>
          <p:nvPr/>
        </p:nvSpPr>
        <p:spPr bwMode="auto">
          <a:xfrm>
            <a:off x="7936909" y="4761989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" name="Line 46"/>
          <p:cNvSpPr>
            <a:spLocks noChangeShapeType="1"/>
          </p:cNvSpPr>
          <p:nvPr/>
        </p:nvSpPr>
        <p:spPr bwMode="auto">
          <a:xfrm>
            <a:off x="7936909" y="4831839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" name="Line 47"/>
          <p:cNvSpPr>
            <a:spLocks noChangeShapeType="1"/>
          </p:cNvSpPr>
          <p:nvPr/>
        </p:nvSpPr>
        <p:spPr bwMode="auto">
          <a:xfrm>
            <a:off x="7936909" y="4901689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9" name="Line 48"/>
          <p:cNvSpPr>
            <a:spLocks noChangeShapeType="1"/>
          </p:cNvSpPr>
          <p:nvPr/>
        </p:nvSpPr>
        <p:spPr bwMode="auto">
          <a:xfrm>
            <a:off x="7936909" y="4971539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" name="Line 49"/>
          <p:cNvSpPr>
            <a:spLocks noChangeShapeType="1"/>
          </p:cNvSpPr>
          <p:nvPr/>
        </p:nvSpPr>
        <p:spPr bwMode="auto">
          <a:xfrm>
            <a:off x="7936909" y="5039801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" name="Line 50"/>
          <p:cNvSpPr>
            <a:spLocks noChangeShapeType="1"/>
          </p:cNvSpPr>
          <p:nvPr/>
        </p:nvSpPr>
        <p:spPr bwMode="auto">
          <a:xfrm>
            <a:off x="7936909" y="5109651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" name="Line 51"/>
          <p:cNvSpPr>
            <a:spLocks noChangeShapeType="1"/>
          </p:cNvSpPr>
          <p:nvPr/>
        </p:nvSpPr>
        <p:spPr bwMode="auto">
          <a:xfrm>
            <a:off x="7936909" y="5179501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" name="Line 52"/>
          <p:cNvSpPr>
            <a:spLocks noChangeShapeType="1"/>
          </p:cNvSpPr>
          <p:nvPr/>
        </p:nvSpPr>
        <p:spPr bwMode="auto">
          <a:xfrm>
            <a:off x="7936909" y="5247764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" name="Text Box 54"/>
          <p:cNvSpPr txBox="1">
            <a:spLocks noChangeArrowheads="1"/>
          </p:cNvSpPr>
          <p:nvPr/>
        </p:nvSpPr>
        <p:spPr bwMode="auto">
          <a:xfrm>
            <a:off x="8422684" y="3034789"/>
            <a:ext cx="428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55" name="Text Box 55"/>
          <p:cNvSpPr txBox="1">
            <a:spLocks noChangeArrowheads="1"/>
          </p:cNvSpPr>
          <p:nvPr/>
        </p:nvSpPr>
        <p:spPr bwMode="auto">
          <a:xfrm>
            <a:off x="8422684" y="3711064"/>
            <a:ext cx="58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>
                <a:solidFill>
                  <a:srgbClr val="000000"/>
                </a:solidFill>
                <a:latin typeface="Arial" charset="0"/>
              </a:rPr>
              <a:t>10</a:t>
            </a:r>
          </a:p>
        </p:txBody>
      </p:sp>
      <p:sp>
        <p:nvSpPr>
          <p:cNvPr id="56" name="Text Box 56"/>
          <p:cNvSpPr txBox="1">
            <a:spLocks noChangeArrowheads="1"/>
          </p:cNvSpPr>
          <p:nvPr/>
        </p:nvSpPr>
        <p:spPr bwMode="auto">
          <a:xfrm>
            <a:off x="8422684" y="4396864"/>
            <a:ext cx="58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>
                <a:solidFill>
                  <a:srgbClr val="000000"/>
                </a:solidFill>
                <a:latin typeface="Arial" charset="0"/>
              </a:rPr>
              <a:t>20</a:t>
            </a:r>
          </a:p>
        </p:txBody>
      </p:sp>
      <p:sp>
        <p:nvSpPr>
          <p:cNvPr id="57" name="Text Box 57"/>
          <p:cNvSpPr txBox="1">
            <a:spLocks noChangeArrowheads="1"/>
          </p:cNvSpPr>
          <p:nvPr/>
        </p:nvSpPr>
        <p:spPr bwMode="auto">
          <a:xfrm>
            <a:off x="8422684" y="1647314"/>
            <a:ext cx="58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>
                <a:solidFill>
                  <a:srgbClr val="000000"/>
                </a:solidFill>
                <a:latin typeface="Arial" charset="0"/>
              </a:rPr>
              <a:t>20</a:t>
            </a:r>
            <a:endParaRPr lang="ru-RU" sz="2000">
              <a:solidFill>
                <a:srgbClr val="000000"/>
              </a:solidFill>
            </a:endParaRPr>
          </a:p>
        </p:txBody>
      </p:sp>
      <p:sp>
        <p:nvSpPr>
          <p:cNvPr id="58" name="Text Box 58"/>
          <p:cNvSpPr txBox="1">
            <a:spLocks noChangeArrowheads="1"/>
          </p:cNvSpPr>
          <p:nvPr/>
        </p:nvSpPr>
        <p:spPr bwMode="auto">
          <a:xfrm>
            <a:off x="8422684" y="2341051"/>
            <a:ext cx="58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>
                <a:solidFill>
                  <a:srgbClr val="000000"/>
                </a:solidFill>
                <a:latin typeface="Arial" charset="0"/>
              </a:rPr>
              <a:t>10</a:t>
            </a:r>
          </a:p>
        </p:txBody>
      </p:sp>
      <p:sp>
        <p:nvSpPr>
          <p:cNvPr id="59" name="Line 59"/>
          <p:cNvSpPr>
            <a:spLocks noChangeShapeType="1"/>
          </p:cNvSpPr>
          <p:nvPr/>
        </p:nvSpPr>
        <p:spPr bwMode="auto">
          <a:xfrm>
            <a:off x="7943259" y="1506026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0" name="Line 60"/>
          <p:cNvSpPr>
            <a:spLocks noChangeShapeType="1"/>
          </p:cNvSpPr>
          <p:nvPr/>
        </p:nvSpPr>
        <p:spPr bwMode="auto">
          <a:xfrm>
            <a:off x="7943259" y="1575876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" name="Line 61"/>
          <p:cNvSpPr>
            <a:spLocks noChangeShapeType="1"/>
          </p:cNvSpPr>
          <p:nvPr/>
        </p:nvSpPr>
        <p:spPr bwMode="auto">
          <a:xfrm>
            <a:off x="7943259" y="1645726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" name="Line 62"/>
          <p:cNvSpPr>
            <a:spLocks noChangeShapeType="1"/>
          </p:cNvSpPr>
          <p:nvPr/>
        </p:nvSpPr>
        <p:spPr bwMode="auto">
          <a:xfrm>
            <a:off x="7943259" y="1713989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3" name="Line 63"/>
          <p:cNvSpPr>
            <a:spLocks noChangeShapeType="1"/>
          </p:cNvSpPr>
          <p:nvPr/>
        </p:nvSpPr>
        <p:spPr bwMode="auto">
          <a:xfrm>
            <a:off x="7943259" y="1782251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4" name="Rectangle 64"/>
          <p:cNvSpPr>
            <a:spLocks noChangeArrowheads="1"/>
          </p:cNvSpPr>
          <p:nvPr/>
        </p:nvSpPr>
        <p:spPr bwMode="auto">
          <a:xfrm>
            <a:off x="8178209" y="1510789"/>
            <a:ext cx="66675" cy="4221162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5" name="Oval 53"/>
          <p:cNvSpPr>
            <a:spLocks noChangeArrowheads="1"/>
          </p:cNvSpPr>
          <p:nvPr/>
        </p:nvSpPr>
        <p:spPr bwMode="auto">
          <a:xfrm>
            <a:off x="8140109" y="5693851"/>
            <a:ext cx="161925" cy="2079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" name="Line 329"/>
          <p:cNvSpPr>
            <a:spLocks noChangeShapeType="1"/>
          </p:cNvSpPr>
          <p:nvPr/>
        </p:nvSpPr>
        <p:spPr bwMode="auto">
          <a:xfrm flipV="1">
            <a:off x="8206784" y="3245926"/>
            <a:ext cx="0" cy="25193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9" name="TextBox 68"/>
          <p:cNvSpPr txBox="1"/>
          <p:nvPr/>
        </p:nvSpPr>
        <p:spPr>
          <a:xfrm>
            <a:off x="107504" y="1707282"/>
            <a:ext cx="454991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(-1)+2;       </a:t>
            </a:r>
            <a:r>
              <a:rPr lang="ru-RU" dirty="0" smtClean="0">
                <a:solidFill>
                  <a:srgbClr val="FFFF00"/>
                </a:solidFill>
              </a:rPr>
              <a:t>Т.1;          Ш.-1;     К.-2.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(+6)-8;        </a:t>
            </a:r>
            <a:r>
              <a:rPr lang="ru-RU" dirty="0" smtClean="0">
                <a:solidFill>
                  <a:srgbClr val="FFFF00"/>
                </a:solidFill>
              </a:rPr>
              <a:t>Н.2;        О.-2;      А.-14.</a:t>
            </a:r>
          </a:p>
          <a:p>
            <a:pPr marL="342900" indent="-342900">
              <a:buAutoNum type="arabicPeriod"/>
            </a:pPr>
            <a:endParaRPr lang="ru-RU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(-6)-8;         </a:t>
            </a:r>
            <a:r>
              <a:rPr lang="ru-RU" dirty="0" smtClean="0">
                <a:solidFill>
                  <a:srgbClr val="FFFF00"/>
                </a:solidFill>
              </a:rPr>
              <a:t>Й.-14;     А.14;     Р.-2.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(-5)+11;      </a:t>
            </a:r>
            <a:r>
              <a:rPr lang="ru-RU" dirty="0" smtClean="0">
                <a:solidFill>
                  <a:srgbClr val="FFFF00"/>
                </a:solidFill>
              </a:rPr>
              <a:t>И. -16;    Т. 6;       Ц. -6.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(+17)-10;    </a:t>
            </a:r>
            <a:r>
              <a:rPr lang="ru-RU" dirty="0" smtClean="0">
                <a:solidFill>
                  <a:srgbClr val="FFFF00"/>
                </a:solidFill>
              </a:rPr>
              <a:t>Ы. -7;      К. 27;    Е.7;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(+15)-20;    </a:t>
            </a:r>
            <a:r>
              <a:rPr lang="ru-RU" dirty="0" smtClean="0">
                <a:solidFill>
                  <a:srgbClr val="FFFF00"/>
                </a:solidFill>
              </a:rPr>
              <a:t>Р. -5;        О. -25;  К.5;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(-18)+6;       </a:t>
            </a:r>
            <a:r>
              <a:rPr lang="ru-RU" dirty="0" smtClean="0">
                <a:solidFill>
                  <a:srgbClr val="FFFF00"/>
                </a:solidFill>
              </a:rPr>
              <a:t>Ь. -12;     Н. 12;   В. -24;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(-23)-7;        </a:t>
            </a:r>
            <a:r>
              <a:rPr lang="ru-RU" dirty="0" smtClean="0">
                <a:solidFill>
                  <a:srgbClr val="FFFF00"/>
                </a:solidFill>
              </a:rPr>
              <a:t>О. 30;      Е. -30;  А. -16;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(+15)-15;     </a:t>
            </a:r>
            <a:r>
              <a:rPr lang="ru-RU" dirty="0" smtClean="0">
                <a:solidFill>
                  <a:srgbClr val="FFFF00"/>
                </a:solidFill>
              </a:rPr>
              <a:t>Я.30;       Р.0;        А.-30.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70" name="Таблица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990234"/>
              </p:ext>
            </p:extLst>
          </p:nvPr>
        </p:nvGraphicFramePr>
        <p:xfrm>
          <a:off x="5940152" y="1556792"/>
          <a:ext cx="671736" cy="4856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736"/>
              </a:tblGrid>
              <a:tr h="432048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43746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08382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3637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697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03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697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03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1" name="Прямоугольник 70"/>
          <p:cNvSpPr/>
          <p:nvPr/>
        </p:nvSpPr>
        <p:spPr>
          <a:xfrm>
            <a:off x="6106409" y="1475420"/>
            <a:ext cx="36260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106409" y="2078126"/>
            <a:ext cx="42672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123595" y="2555147"/>
            <a:ext cx="4187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Й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160226" y="3132281"/>
            <a:ext cx="36260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6182905" y="3686319"/>
            <a:ext cx="35939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6147879" y="4247891"/>
            <a:ext cx="3754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6182905" y="4778191"/>
            <a:ext cx="3834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Ь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6194927" y="5305554"/>
            <a:ext cx="35939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6187588" y="5897607"/>
            <a:ext cx="3754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911" y="3909501"/>
            <a:ext cx="2625106" cy="2935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" name="Номер слайда 6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D74E-8F9F-4892-85D2-09EB427B8D2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73" grpId="0"/>
      <p:bldP spid="74" grpId="0"/>
      <p:bldP spid="76" grpId="0"/>
      <p:bldP spid="77" grpId="0"/>
      <p:bldP spid="78" grpId="0"/>
      <p:bldP spid="79" grpId="0"/>
      <p:bldP spid="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Сложите числа с помощью координатной прямой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Круговая стрелка 6"/>
          <p:cNvSpPr/>
          <p:nvPr/>
        </p:nvSpPr>
        <p:spPr>
          <a:xfrm>
            <a:off x="1259632" y="980728"/>
            <a:ext cx="1584176" cy="1075929"/>
          </a:xfrm>
          <a:prstGeom prst="circularArrow">
            <a:avLst>
              <a:gd name="adj1" fmla="val 12500"/>
              <a:gd name="adj2" fmla="val 1084755"/>
              <a:gd name="adj3" fmla="val 20457681"/>
              <a:gd name="adj4" fmla="val 10800000"/>
              <a:gd name="adj5" fmla="val 194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Круговая стрелка 7"/>
          <p:cNvSpPr/>
          <p:nvPr/>
        </p:nvSpPr>
        <p:spPr>
          <a:xfrm rot="10800000" flipV="1">
            <a:off x="7308304" y="980728"/>
            <a:ext cx="1584176" cy="114374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194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908720"/>
            <a:ext cx="12955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«+»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56176" y="908720"/>
            <a:ext cx="11624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«-»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2055" name="Группа 2054"/>
          <p:cNvGrpSpPr/>
          <p:nvPr/>
        </p:nvGrpSpPr>
        <p:grpSpPr>
          <a:xfrm>
            <a:off x="683568" y="2996952"/>
            <a:ext cx="7844681" cy="87722"/>
            <a:chOff x="537498" y="3131276"/>
            <a:chExt cx="7844681" cy="87722"/>
          </a:xfrm>
        </p:grpSpPr>
        <p:cxnSp>
          <p:nvCxnSpPr>
            <p:cNvPr id="6" name="Прямая со стрелкой 5"/>
            <p:cNvCxnSpPr/>
            <p:nvPr/>
          </p:nvCxnSpPr>
          <p:spPr>
            <a:xfrm flipV="1">
              <a:off x="537498" y="3168781"/>
              <a:ext cx="7844681" cy="1239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52" name="Группа 2051"/>
            <p:cNvGrpSpPr/>
            <p:nvPr/>
          </p:nvGrpSpPr>
          <p:grpSpPr>
            <a:xfrm>
              <a:off x="1279713" y="3150419"/>
              <a:ext cx="953492" cy="68579"/>
              <a:chOff x="1238814" y="3100202"/>
              <a:chExt cx="953492" cy="68579"/>
            </a:xfrm>
          </p:grpSpPr>
          <p:grpSp>
            <p:nvGrpSpPr>
              <p:cNvPr id="65" name="Группа 64"/>
              <p:cNvGrpSpPr/>
              <p:nvPr/>
            </p:nvGrpSpPr>
            <p:grpSpPr>
              <a:xfrm>
                <a:off x="1238814" y="3123061"/>
                <a:ext cx="333751" cy="45720"/>
                <a:chOff x="683568" y="3116966"/>
                <a:chExt cx="333751" cy="45720"/>
              </a:xfrm>
            </p:grpSpPr>
            <p:sp>
              <p:nvSpPr>
                <p:cNvPr id="66" name="Овал 65"/>
                <p:cNvSpPr/>
                <p:nvPr/>
              </p:nvSpPr>
              <p:spPr>
                <a:xfrm>
                  <a:off x="683568" y="3116967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7" name="Овал 66"/>
                <p:cNvSpPr/>
                <p:nvPr/>
              </p:nvSpPr>
              <p:spPr>
                <a:xfrm>
                  <a:off x="971600" y="3116966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68" name="Группа 67"/>
              <p:cNvGrpSpPr/>
              <p:nvPr/>
            </p:nvGrpSpPr>
            <p:grpSpPr>
              <a:xfrm>
                <a:off x="1858555" y="3100202"/>
                <a:ext cx="333751" cy="45720"/>
                <a:chOff x="683568" y="3116966"/>
                <a:chExt cx="333751" cy="45720"/>
              </a:xfrm>
            </p:grpSpPr>
            <p:sp>
              <p:nvSpPr>
                <p:cNvPr id="69" name="Овал 68"/>
                <p:cNvSpPr/>
                <p:nvPr/>
              </p:nvSpPr>
              <p:spPr>
                <a:xfrm>
                  <a:off x="683568" y="3116967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0" name="Овал 69"/>
                <p:cNvSpPr/>
                <p:nvPr/>
              </p:nvSpPr>
              <p:spPr>
                <a:xfrm>
                  <a:off x="971600" y="3116966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77" name="Группа 76"/>
            <p:cNvGrpSpPr/>
            <p:nvPr/>
          </p:nvGrpSpPr>
          <p:grpSpPr>
            <a:xfrm>
              <a:off x="2443124" y="3150096"/>
              <a:ext cx="333751" cy="45720"/>
              <a:chOff x="683568" y="3116966"/>
              <a:chExt cx="333751" cy="45720"/>
            </a:xfrm>
          </p:grpSpPr>
          <p:sp>
            <p:nvSpPr>
              <p:cNvPr id="78" name="Овал 77"/>
              <p:cNvSpPr/>
              <p:nvPr/>
            </p:nvSpPr>
            <p:spPr>
              <a:xfrm>
                <a:off x="683568" y="3116967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9" name="Овал 78"/>
              <p:cNvSpPr/>
              <p:nvPr/>
            </p:nvSpPr>
            <p:spPr>
              <a:xfrm>
                <a:off x="971600" y="3116966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0" name="Группа 79"/>
            <p:cNvGrpSpPr/>
            <p:nvPr/>
          </p:nvGrpSpPr>
          <p:grpSpPr>
            <a:xfrm>
              <a:off x="677323" y="3162411"/>
              <a:ext cx="333751" cy="45720"/>
              <a:chOff x="683568" y="3116966"/>
              <a:chExt cx="333751" cy="45720"/>
            </a:xfrm>
          </p:grpSpPr>
          <p:sp>
            <p:nvSpPr>
              <p:cNvPr id="81" name="Овал 80"/>
              <p:cNvSpPr/>
              <p:nvPr/>
            </p:nvSpPr>
            <p:spPr>
              <a:xfrm>
                <a:off x="683568" y="3116967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2" name="Овал 81"/>
              <p:cNvSpPr/>
              <p:nvPr/>
            </p:nvSpPr>
            <p:spPr>
              <a:xfrm>
                <a:off x="971600" y="3116966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3" name="Группа 82"/>
            <p:cNvGrpSpPr/>
            <p:nvPr/>
          </p:nvGrpSpPr>
          <p:grpSpPr>
            <a:xfrm>
              <a:off x="7622625" y="3154137"/>
              <a:ext cx="333751" cy="45720"/>
              <a:chOff x="683568" y="3116966"/>
              <a:chExt cx="333751" cy="45720"/>
            </a:xfrm>
          </p:grpSpPr>
          <p:sp>
            <p:nvSpPr>
              <p:cNvPr id="84" name="Овал 83"/>
              <p:cNvSpPr/>
              <p:nvPr/>
            </p:nvSpPr>
            <p:spPr>
              <a:xfrm>
                <a:off x="683568" y="3116967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5" name="Овал 84"/>
              <p:cNvSpPr/>
              <p:nvPr/>
            </p:nvSpPr>
            <p:spPr>
              <a:xfrm>
                <a:off x="971600" y="3116966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051" name="Группа 2050"/>
            <p:cNvGrpSpPr/>
            <p:nvPr/>
          </p:nvGrpSpPr>
          <p:grpSpPr>
            <a:xfrm>
              <a:off x="3078147" y="3131276"/>
              <a:ext cx="2018868" cy="60364"/>
              <a:chOff x="3078147" y="3131276"/>
              <a:chExt cx="2018868" cy="60364"/>
            </a:xfrm>
          </p:grpSpPr>
          <p:grpSp>
            <p:nvGrpSpPr>
              <p:cNvPr id="74" name="Группа 73"/>
              <p:cNvGrpSpPr/>
              <p:nvPr/>
            </p:nvGrpSpPr>
            <p:grpSpPr>
              <a:xfrm>
                <a:off x="3078147" y="3135451"/>
                <a:ext cx="333751" cy="45720"/>
                <a:chOff x="683568" y="3116966"/>
                <a:chExt cx="333751" cy="45720"/>
              </a:xfrm>
            </p:grpSpPr>
            <p:sp>
              <p:nvSpPr>
                <p:cNvPr id="75" name="Овал 74"/>
                <p:cNvSpPr/>
                <p:nvPr/>
              </p:nvSpPr>
              <p:spPr>
                <a:xfrm>
                  <a:off x="683568" y="3116967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6" name="Овал 75"/>
                <p:cNvSpPr/>
                <p:nvPr/>
              </p:nvSpPr>
              <p:spPr>
                <a:xfrm>
                  <a:off x="971600" y="3116966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87" name="Группа 86"/>
              <p:cNvGrpSpPr/>
              <p:nvPr/>
            </p:nvGrpSpPr>
            <p:grpSpPr>
              <a:xfrm>
                <a:off x="3616037" y="3131276"/>
                <a:ext cx="333751" cy="45720"/>
                <a:chOff x="683568" y="3116966"/>
                <a:chExt cx="333751" cy="45720"/>
              </a:xfrm>
            </p:grpSpPr>
            <p:sp>
              <p:nvSpPr>
                <p:cNvPr id="88" name="Овал 87"/>
                <p:cNvSpPr/>
                <p:nvPr/>
              </p:nvSpPr>
              <p:spPr>
                <a:xfrm>
                  <a:off x="683568" y="3116967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9" name="Овал 88"/>
                <p:cNvSpPr/>
                <p:nvPr/>
              </p:nvSpPr>
              <p:spPr>
                <a:xfrm>
                  <a:off x="971600" y="3116966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90" name="Группа 89"/>
              <p:cNvGrpSpPr/>
              <p:nvPr/>
            </p:nvGrpSpPr>
            <p:grpSpPr>
              <a:xfrm>
                <a:off x="4202245" y="3131277"/>
                <a:ext cx="333751" cy="45720"/>
                <a:chOff x="683568" y="3116966"/>
                <a:chExt cx="333751" cy="45720"/>
              </a:xfrm>
            </p:grpSpPr>
            <p:sp>
              <p:nvSpPr>
                <p:cNvPr id="91" name="Овал 90"/>
                <p:cNvSpPr/>
                <p:nvPr/>
              </p:nvSpPr>
              <p:spPr>
                <a:xfrm>
                  <a:off x="683568" y="3116967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2" name="Овал 91"/>
                <p:cNvSpPr/>
                <p:nvPr/>
              </p:nvSpPr>
              <p:spPr>
                <a:xfrm>
                  <a:off x="971600" y="3116966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93" name="Группа 92"/>
              <p:cNvGrpSpPr/>
              <p:nvPr/>
            </p:nvGrpSpPr>
            <p:grpSpPr>
              <a:xfrm>
                <a:off x="4763264" y="3145920"/>
                <a:ext cx="333751" cy="45720"/>
                <a:chOff x="683568" y="3116966"/>
                <a:chExt cx="333751" cy="45720"/>
              </a:xfrm>
            </p:grpSpPr>
            <p:sp>
              <p:nvSpPr>
                <p:cNvPr id="94" name="Овал 93"/>
                <p:cNvSpPr/>
                <p:nvPr/>
              </p:nvSpPr>
              <p:spPr>
                <a:xfrm>
                  <a:off x="683568" y="3116967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5" name="Овал 94"/>
                <p:cNvSpPr/>
                <p:nvPr/>
              </p:nvSpPr>
              <p:spPr>
                <a:xfrm>
                  <a:off x="971600" y="3116966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103" name="Группа 102"/>
            <p:cNvGrpSpPr/>
            <p:nvPr/>
          </p:nvGrpSpPr>
          <p:grpSpPr>
            <a:xfrm>
              <a:off x="5362766" y="3145920"/>
              <a:ext cx="2018868" cy="60364"/>
              <a:chOff x="3078147" y="3131276"/>
              <a:chExt cx="2018868" cy="60364"/>
            </a:xfrm>
          </p:grpSpPr>
          <p:grpSp>
            <p:nvGrpSpPr>
              <p:cNvPr id="104" name="Группа 103"/>
              <p:cNvGrpSpPr/>
              <p:nvPr/>
            </p:nvGrpSpPr>
            <p:grpSpPr>
              <a:xfrm>
                <a:off x="3078147" y="3135451"/>
                <a:ext cx="333751" cy="45720"/>
                <a:chOff x="683568" y="3116966"/>
                <a:chExt cx="333751" cy="45720"/>
              </a:xfrm>
            </p:grpSpPr>
            <p:sp>
              <p:nvSpPr>
                <p:cNvPr id="114" name="Овал 113"/>
                <p:cNvSpPr/>
                <p:nvPr/>
              </p:nvSpPr>
              <p:spPr>
                <a:xfrm>
                  <a:off x="683568" y="3116967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5" name="Овал 114"/>
                <p:cNvSpPr/>
                <p:nvPr/>
              </p:nvSpPr>
              <p:spPr>
                <a:xfrm>
                  <a:off x="971600" y="3116966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05" name="Группа 104"/>
              <p:cNvGrpSpPr/>
              <p:nvPr/>
            </p:nvGrpSpPr>
            <p:grpSpPr>
              <a:xfrm>
                <a:off x="3616037" y="3131276"/>
                <a:ext cx="333751" cy="45720"/>
                <a:chOff x="683568" y="3116966"/>
                <a:chExt cx="333751" cy="45720"/>
              </a:xfrm>
            </p:grpSpPr>
            <p:sp>
              <p:nvSpPr>
                <p:cNvPr id="112" name="Овал 111"/>
                <p:cNvSpPr/>
                <p:nvPr/>
              </p:nvSpPr>
              <p:spPr>
                <a:xfrm>
                  <a:off x="683568" y="3116967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3" name="Овал 112"/>
                <p:cNvSpPr/>
                <p:nvPr/>
              </p:nvSpPr>
              <p:spPr>
                <a:xfrm>
                  <a:off x="971600" y="3116966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06" name="Группа 105"/>
              <p:cNvGrpSpPr/>
              <p:nvPr/>
            </p:nvGrpSpPr>
            <p:grpSpPr>
              <a:xfrm>
                <a:off x="4202245" y="3131277"/>
                <a:ext cx="333751" cy="45720"/>
                <a:chOff x="683568" y="3116966"/>
                <a:chExt cx="333751" cy="45720"/>
              </a:xfrm>
            </p:grpSpPr>
            <p:sp>
              <p:nvSpPr>
                <p:cNvPr id="110" name="Овал 109"/>
                <p:cNvSpPr/>
                <p:nvPr/>
              </p:nvSpPr>
              <p:spPr>
                <a:xfrm>
                  <a:off x="683568" y="3116967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1" name="Овал 110"/>
                <p:cNvSpPr/>
                <p:nvPr/>
              </p:nvSpPr>
              <p:spPr>
                <a:xfrm>
                  <a:off x="971600" y="3116966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07" name="Группа 106"/>
              <p:cNvGrpSpPr/>
              <p:nvPr/>
            </p:nvGrpSpPr>
            <p:grpSpPr>
              <a:xfrm>
                <a:off x="4763264" y="3145920"/>
                <a:ext cx="333751" cy="45720"/>
                <a:chOff x="683568" y="3116966"/>
                <a:chExt cx="333751" cy="45720"/>
              </a:xfrm>
            </p:grpSpPr>
            <p:sp>
              <p:nvSpPr>
                <p:cNvPr id="108" name="Овал 107"/>
                <p:cNvSpPr/>
                <p:nvPr/>
              </p:nvSpPr>
              <p:spPr>
                <a:xfrm>
                  <a:off x="683568" y="3116967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9" name="Овал 108"/>
                <p:cNvSpPr/>
                <p:nvPr/>
              </p:nvSpPr>
              <p:spPr>
                <a:xfrm>
                  <a:off x="971600" y="3116966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</p:grpSp>
      <p:grpSp>
        <p:nvGrpSpPr>
          <p:cNvPr id="214" name="Группа 213"/>
          <p:cNvGrpSpPr/>
          <p:nvPr/>
        </p:nvGrpSpPr>
        <p:grpSpPr>
          <a:xfrm>
            <a:off x="755576" y="6237312"/>
            <a:ext cx="7844681" cy="87722"/>
            <a:chOff x="674531" y="4725144"/>
            <a:chExt cx="7844681" cy="87722"/>
          </a:xfrm>
        </p:grpSpPr>
        <p:cxnSp>
          <p:nvCxnSpPr>
            <p:cNvPr id="215" name="Прямая со стрелкой 214"/>
            <p:cNvCxnSpPr/>
            <p:nvPr/>
          </p:nvCxnSpPr>
          <p:spPr>
            <a:xfrm flipV="1">
              <a:off x="674531" y="4762649"/>
              <a:ext cx="7844681" cy="1239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6" name="Группа 215"/>
            <p:cNvGrpSpPr/>
            <p:nvPr/>
          </p:nvGrpSpPr>
          <p:grpSpPr>
            <a:xfrm>
              <a:off x="1416746" y="4744287"/>
              <a:ext cx="953492" cy="68579"/>
              <a:chOff x="1238814" y="3100202"/>
              <a:chExt cx="953492" cy="68579"/>
            </a:xfrm>
          </p:grpSpPr>
          <p:grpSp>
            <p:nvGrpSpPr>
              <p:cNvPr id="252" name="Группа 251"/>
              <p:cNvGrpSpPr/>
              <p:nvPr/>
            </p:nvGrpSpPr>
            <p:grpSpPr>
              <a:xfrm>
                <a:off x="1238814" y="3123061"/>
                <a:ext cx="333751" cy="45720"/>
                <a:chOff x="683568" y="3116966"/>
                <a:chExt cx="333751" cy="45720"/>
              </a:xfrm>
            </p:grpSpPr>
            <p:sp>
              <p:nvSpPr>
                <p:cNvPr id="256" name="Овал 255"/>
                <p:cNvSpPr/>
                <p:nvPr/>
              </p:nvSpPr>
              <p:spPr>
                <a:xfrm>
                  <a:off x="683568" y="3116967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7" name="Овал 256"/>
                <p:cNvSpPr/>
                <p:nvPr/>
              </p:nvSpPr>
              <p:spPr>
                <a:xfrm>
                  <a:off x="971600" y="3116966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253" name="Группа 252"/>
              <p:cNvGrpSpPr/>
              <p:nvPr/>
            </p:nvGrpSpPr>
            <p:grpSpPr>
              <a:xfrm>
                <a:off x="1858555" y="3100202"/>
                <a:ext cx="333751" cy="45720"/>
                <a:chOff x="683568" y="3116966"/>
                <a:chExt cx="333751" cy="45720"/>
              </a:xfrm>
            </p:grpSpPr>
            <p:sp>
              <p:nvSpPr>
                <p:cNvPr id="254" name="Овал 253"/>
                <p:cNvSpPr/>
                <p:nvPr/>
              </p:nvSpPr>
              <p:spPr>
                <a:xfrm>
                  <a:off x="683568" y="3116967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5" name="Овал 254"/>
                <p:cNvSpPr/>
                <p:nvPr/>
              </p:nvSpPr>
              <p:spPr>
                <a:xfrm>
                  <a:off x="971600" y="3116966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217" name="Группа 216"/>
            <p:cNvGrpSpPr/>
            <p:nvPr/>
          </p:nvGrpSpPr>
          <p:grpSpPr>
            <a:xfrm>
              <a:off x="2580157" y="4743964"/>
              <a:ext cx="333751" cy="45720"/>
              <a:chOff x="683568" y="3116966"/>
              <a:chExt cx="333751" cy="45720"/>
            </a:xfrm>
          </p:grpSpPr>
          <p:sp>
            <p:nvSpPr>
              <p:cNvPr id="250" name="Овал 249"/>
              <p:cNvSpPr/>
              <p:nvPr/>
            </p:nvSpPr>
            <p:spPr>
              <a:xfrm>
                <a:off x="683568" y="3116967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1" name="Овал 250"/>
              <p:cNvSpPr/>
              <p:nvPr/>
            </p:nvSpPr>
            <p:spPr>
              <a:xfrm>
                <a:off x="971600" y="3116966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18" name="Группа 217"/>
            <p:cNvGrpSpPr/>
            <p:nvPr/>
          </p:nvGrpSpPr>
          <p:grpSpPr>
            <a:xfrm>
              <a:off x="814356" y="4756279"/>
              <a:ext cx="333751" cy="45720"/>
              <a:chOff x="683568" y="3116966"/>
              <a:chExt cx="333751" cy="45720"/>
            </a:xfrm>
          </p:grpSpPr>
          <p:sp>
            <p:nvSpPr>
              <p:cNvPr id="248" name="Овал 247"/>
              <p:cNvSpPr/>
              <p:nvPr/>
            </p:nvSpPr>
            <p:spPr>
              <a:xfrm>
                <a:off x="683568" y="3116967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9" name="Овал 248"/>
              <p:cNvSpPr/>
              <p:nvPr/>
            </p:nvSpPr>
            <p:spPr>
              <a:xfrm>
                <a:off x="971600" y="3116966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19" name="Группа 218"/>
            <p:cNvGrpSpPr/>
            <p:nvPr/>
          </p:nvGrpSpPr>
          <p:grpSpPr>
            <a:xfrm>
              <a:off x="7759658" y="4748005"/>
              <a:ext cx="333751" cy="45720"/>
              <a:chOff x="683568" y="3116966"/>
              <a:chExt cx="333751" cy="45720"/>
            </a:xfrm>
          </p:grpSpPr>
          <p:sp>
            <p:nvSpPr>
              <p:cNvPr id="246" name="Овал 245"/>
              <p:cNvSpPr/>
              <p:nvPr/>
            </p:nvSpPr>
            <p:spPr>
              <a:xfrm>
                <a:off x="683568" y="3116967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7" name="Овал 246"/>
              <p:cNvSpPr/>
              <p:nvPr/>
            </p:nvSpPr>
            <p:spPr>
              <a:xfrm>
                <a:off x="971600" y="3116966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20" name="Группа 219"/>
            <p:cNvGrpSpPr/>
            <p:nvPr/>
          </p:nvGrpSpPr>
          <p:grpSpPr>
            <a:xfrm>
              <a:off x="3215180" y="4725144"/>
              <a:ext cx="2018868" cy="60364"/>
              <a:chOff x="3078147" y="3131276"/>
              <a:chExt cx="2018868" cy="60364"/>
            </a:xfrm>
          </p:grpSpPr>
          <p:grpSp>
            <p:nvGrpSpPr>
              <p:cNvPr id="234" name="Группа 233"/>
              <p:cNvGrpSpPr/>
              <p:nvPr/>
            </p:nvGrpSpPr>
            <p:grpSpPr>
              <a:xfrm>
                <a:off x="3078147" y="3135451"/>
                <a:ext cx="333751" cy="45720"/>
                <a:chOff x="683568" y="3116966"/>
                <a:chExt cx="333751" cy="45720"/>
              </a:xfrm>
            </p:grpSpPr>
            <p:sp>
              <p:nvSpPr>
                <p:cNvPr id="244" name="Овал 243"/>
                <p:cNvSpPr/>
                <p:nvPr/>
              </p:nvSpPr>
              <p:spPr>
                <a:xfrm>
                  <a:off x="683568" y="3116967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45" name="Овал 244"/>
                <p:cNvSpPr/>
                <p:nvPr/>
              </p:nvSpPr>
              <p:spPr>
                <a:xfrm>
                  <a:off x="971600" y="3116966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235" name="Группа 234"/>
              <p:cNvGrpSpPr/>
              <p:nvPr/>
            </p:nvGrpSpPr>
            <p:grpSpPr>
              <a:xfrm>
                <a:off x="3616037" y="3131276"/>
                <a:ext cx="333751" cy="45720"/>
                <a:chOff x="683568" y="3116966"/>
                <a:chExt cx="333751" cy="45720"/>
              </a:xfrm>
            </p:grpSpPr>
            <p:sp>
              <p:nvSpPr>
                <p:cNvPr id="242" name="Овал 241"/>
                <p:cNvSpPr/>
                <p:nvPr/>
              </p:nvSpPr>
              <p:spPr>
                <a:xfrm>
                  <a:off x="683568" y="3116967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43" name="Овал 242"/>
                <p:cNvSpPr/>
                <p:nvPr/>
              </p:nvSpPr>
              <p:spPr>
                <a:xfrm>
                  <a:off x="971600" y="3116966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236" name="Группа 235"/>
              <p:cNvGrpSpPr/>
              <p:nvPr/>
            </p:nvGrpSpPr>
            <p:grpSpPr>
              <a:xfrm>
                <a:off x="4202245" y="3131277"/>
                <a:ext cx="333751" cy="45720"/>
                <a:chOff x="683568" y="3116966"/>
                <a:chExt cx="333751" cy="45720"/>
              </a:xfrm>
            </p:grpSpPr>
            <p:sp>
              <p:nvSpPr>
                <p:cNvPr id="240" name="Овал 239"/>
                <p:cNvSpPr/>
                <p:nvPr/>
              </p:nvSpPr>
              <p:spPr>
                <a:xfrm>
                  <a:off x="683568" y="3116967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41" name="Овал 240"/>
                <p:cNvSpPr/>
                <p:nvPr/>
              </p:nvSpPr>
              <p:spPr>
                <a:xfrm>
                  <a:off x="971600" y="3116966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237" name="Группа 236"/>
              <p:cNvGrpSpPr/>
              <p:nvPr/>
            </p:nvGrpSpPr>
            <p:grpSpPr>
              <a:xfrm>
                <a:off x="4763264" y="3145920"/>
                <a:ext cx="333751" cy="45720"/>
                <a:chOff x="683568" y="3116966"/>
                <a:chExt cx="333751" cy="45720"/>
              </a:xfrm>
            </p:grpSpPr>
            <p:sp>
              <p:nvSpPr>
                <p:cNvPr id="238" name="Овал 237"/>
                <p:cNvSpPr/>
                <p:nvPr/>
              </p:nvSpPr>
              <p:spPr>
                <a:xfrm>
                  <a:off x="683568" y="3116967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9" name="Овал 238"/>
                <p:cNvSpPr/>
                <p:nvPr/>
              </p:nvSpPr>
              <p:spPr>
                <a:xfrm>
                  <a:off x="971600" y="3116966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221" name="Группа 220"/>
            <p:cNvGrpSpPr/>
            <p:nvPr/>
          </p:nvGrpSpPr>
          <p:grpSpPr>
            <a:xfrm>
              <a:off x="5499799" y="4739788"/>
              <a:ext cx="2018868" cy="60364"/>
              <a:chOff x="3078147" y="3131276"/>
              <a:chExt cx="2018868" cy="60364"/>
            </a:xfrm>
          </p:grpSpPr>
          <p:grpSp>
            <p:nvGrpSpPr>
              <p:cNvPr id="222" name="Группа 221"/>
              <p:cNvGrpSpPr/>
              <p:nvPr/>
            </p:nvGrpSpPr>
            <p:grpSpPr>
              <a:xfrm>
                <a:off x="3078147" y="3135451"/>
                <a:ext cx="333751" cy="45720"/>
                <a:chOff x="683568" y="3116966"/>
                <a:chExt cx="333751" cy="45720"/>
              </a:xfrm>
            </p:grpSpPr>
            <p:sp>
              <p:nvSpPr>
                <p:cNvPr id="232" name="Овал 231"/>
                <p:cNvSpPr/>
                <p:nvPr/>
              </p:nvSpPr>
              <p:spPr>
                <a:xfrm>
                  <a:off x="683568" y="3116967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3" name="Овал 232"/>
                <p:cNvSpPr/>
                <p:nvPr/>
              </p:nvSpPr>
              <p:spPr>
                <a:xfrm>
                  <a:off x="971600" y="3116966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223" name="Группа 222"/>
              <p:cNvGrpSpPr/>
              <p:nvPr/>
            </p:nvGrpSpPr>
            <p:grpSpPr>
              <a:xfrm>
                <a:off x="3616037" y="3131276"/>
                <a:ext cx="333751" cy="45720"/>
                <a:chOff x="683568" y="3116966"/>
                <a:chExt cx="333751" cy="45720"/>
              </a:xfrm>
            </p:grpSpPr>
            <p:sp>
              <p:nvSpPr>
                <p:cNvPr id="230" name="Овал 229"/>
                <p:cNvSpPr/>
                <p:nvPr/>
              </p:nvSpPr>
              <p:spPr>
                <a:xfrm>
                  <a:off x="683568" y="3116967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1" name="Овал 230"/>
                <p:cNvSpPr/>
                <p:nvPr/>
              </p:nvSpPr>
              <p:spPr>
                <a:xfrm>
                  <a:off x="971600" y="3116966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224" name="Группа 223"/>
              <p:cNvGrpSpPr/>
              <p:nvPr/>
            </p:nvGrpSpPr>
            <p:grpSpPr>
              <a:xfrm>
                <a:off x="4202245" y="3131277"/>
                <a:ext cx="333751" cy="45720"/>
                <a:chOff x="683568" y="3116966"/>
                <a:chExt cx="333751" cy="45720"/>
              </a:xfrm>
            </p:grpSpPr>
            <p:sp>
              <p:nvSpPr>
                <p:cNvPr id="228" name="Овал 227"/>
                <p:cNvSpPr/>
                <p:nvPr/>
              </p:nvSpPr>
              <p:spPr>
                <a:xfrm>
                  <a:off x="683568" y="3116967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9" name="Овал 228"/>
                <p:cNvSpPr/>
                <p:nvPr/>
              </p:nvSpPr>
              <p:spPr>
                <a:xfrm>
                  <a:off x="971600" y="3116966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225" name="Группа 224"/>
              <p:cNvGrpSpPr/>
              <p:nvPr/>
            </p:nvGrpSpPr>
            <p:grpSpPr>
              <a:xfrm>
                <a:off x="4763264" y="3145920"/>
                <a:ext cx="333751" cy="45720"/>
                <a:chOff x="683568" y="3116966"/>
                <a:chExt cx="333751" cy="45720"/>
              </a:xfrm>
            </p:grpSpPr>
            <p:sp>
              <p:nvSpPr>
                <p:cNvPr id="226" name="Овал 225"/>
                <p:cNvSpPr/>
                <p:nvPr/>
              </p:nvSpPr>
              <p:spPr>
                <a:xfrm>
                  <a:off x="683568" y="3116967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7" name="Овал 226"/>
                <p:cNvSpPr/>
                <p:nvPr/>
              </p:nvSpPr>
              <p:spPr>
                <a:xfrm>
                  <a:off x="971600" y="3116966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</p:grpSp>
      <p:sp>
        <p:nvSpPr>
          <p:cNvPr id="2058" name="Прямоугольник 2057"/>
          <p:cNvSpPr/>
          <p:nvPr/>
        </p:nvSpPr>
        <p:spPr>
          <a:xfrm>
            <a:off x="4441913" y="2893230"/>
            <a:ext cx="3770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62" name="Прямоугольник 261"/>
          <p:cNvSpPr/>
          <p:nvPr/>
        </p:nvSpPr>
        <p:spPr>
          <a:xfrm>
            <a:off x="4572000" y="6165304"/>
            <a:ext cx="3770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12" name="Прямоугольник 211"/>
          <p:cNvSpPr/>
          <p:nvPr/>
        </p:nvSpPr>
        <p:spPr>
          <a:xfrm>
            <a:off x="4788024" y="2924944"/>
            <a:ext cx="36004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13" name="Прямоугольник 212"/>
          <p:cNvSpPr/>
          <p:nvPr/>
        </p:nvSpPr>
        <p:spPr>
          <a:xfrm>
            <a:off x="4860032" y="6165304"/>
            <a:ext cx="36004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pSp>
        <p:nvGrpSpPr>
          <p:cNvPr id="269" name="Группа 268"/>
          <p:cNvGrpSpPr/>
          <p:nvPr/>
        </p:nvGrpSpPr>
        <p:grpSpPr>
          <a:xfrm>
            <a:off x="683568" y="5157192"/>
            <a:ext cx="7844681" cy="539705"/>
            <a:chOff x="683568" y="4653136"/>
            <a:chExt cx="7844681" cy="539705"/>
          </a:xfrm>
        </p:grpSpPr>
        <p:grpSp>
          <p:nvGrpSpPr>
            <p:cNvPr id="2056" name="Группа 2055"/>
            <p:cNvGrpSpPr/>
            <p:nvPr/>
          </p:nvGrpSpPr>
          <p:grpSpPr>
            <a:xfrm>
              <a:off x="683568" y="4797152"/>
              <a:ext cx="7844681" cy="87722"/>
              <a:chOff x="674531" y="4725144"/>
              <a:chExt cx="7844681" cy="87722"/>
            </a:xfrm>
          </p:grpSpPr>
          <p:cxnSp>
            <p:nvCxnSpPr>
              <p:cNvPr id="169" name="Прямая со стрелкой 168"/>
              <p:cNvCxnSpPr/>
              <p:nvPr/>
            </p:nvCxnSpPr>
            <p:spPr>
              <a:xfrm flipV="1">
                <a:off x="674531" y="4762649"/>
                <a:ext cx="7844681" cy="1239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0" name="Группа 169"/>
              <p:cNvGrpSpPr/>
              <p:nvPr/>
            </p:nvGrpSpPr>
            <p:grpSpPr>
              <a:xfrm>
                <a:off x="1416746" y="4744287"/>
                <a:ext cx="953492" cy="68579"/>
                <a:chOff x="1238814" y="3100202"/>
                <a:chExt cx="953492" cy="68579"/>
              </a:xfrm>
            </p:grpSpPr>
            <p:grpSp>
              <p:nvGrpSpPr>
                <p:cNvPr id="206" name="Группа 205"/>
                <p:cNvGrpSpPr/>
                <p:nvPr/>
              </p:nvGrpSpPr>
              <p:grpSpPr>
                <a:xfrm>
                  <a:off x="1238814" y="3123061"/>
                  <a:ext cx="333751" cy="45720"/>
                  <a:chOff x="683568" y="3116966"/>
                  <a:chExt cx="333751" cy="45720"/>
                </a:xfrm>
              </p:grpSpPr>
              <p:sp>
                <p:nvSpPr>
                  <p:cNvPr id="210" name="Овал 209"/>
                  <p:cNvSpPr/>
                  <p:nvPr/>
                </p:nvSpPr>
                <p:spPr>
                  <a:xfrm>
                    <a:off x="683568" y="3116967"/>
                    <a:ext cx="45719" cy="45719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11" name="Овал 210"/>
                  <p:cNvSpPr/>
                  <p:nvPr/>
                </p:nvSpPr>
                <p:spPr>
                  <a:xfrm>
                    <a:off x="971600" y="3116966"/>
                    <a:ext cx="45719" cy="45719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207" name="Группа 206"/>
                <p:cNvGrpSpPr/>
                <p:nvPr/>
              </p:nvGrpSpPr>
              <p:grpSpPr>
                <a:xfrm>
                  <a:off x="1858555" y="3100202"/>
                  <a:ext cx="333751" cy="45720"/>
                  <a:chOff x="683568" y="3116966"/>
                  <a:chExt cx="333751" cy="45720"/>
                </a:xfrm>
              </p:grpSpPr>
              <p:sp>
                <p:nvSpPr>
                  <p:cNvPr id="208" name="Овал 207"/>
                  <p:cNvSpPr/>
                  <p:nvPr/>
                </p:nvSpPr>
                <p:spPr>
                  <a:xfrm>
                    <a:off x="683568" y="3116967"/>
                    <a:ext cx="45719" cy="45719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09" name="Овал 208"/>
                  <p:cNvSpPr/>
                  <p:nvPr/>
                </p:nvSpPr>
                <p:spPr>
                  <a:xfrm>
                    <a:off x="971600" y="3116966"/>
                    <a:ext cx="45719" cy="45719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grpSp>
            <p:nvGrpSpPr>
              <p:cNvPr id="171" name="Группа 170"/>
              <p:cNvGrpSpPr/>
              <p:nvPr/>
            </p:nvGrpSpPr>
            <p:grpSpPr>
              <a:xfrm>
                <a:off x="2580157" y="4743964"/>
                <a:ext cx="333751" cy="45720"/>
                <a:chOff x="683568" y="3116966"/>
                <a:chExt cx="333751" cy="45720"/>
              </a:xfrm>
            </p:grpSpPr>
            <p:sp>
              <p:nvSpPr>
                <p:cNvPr id="204" name="Овал 203"/>
                <p:cNvSpPr/>
                <p:nvPr/>
              </p:nvSpPr>
              <p:spPr>
                <a:xfrm>
                  <a:off x="683568" y="3116967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5" name="Овал 204"/>
                <p:cNvSpPr/>
                <p:nvPr/>
              </p:nvSpPr>
              <p:spPr>
                <a:xfrm>
                  <a:off x="971600" y="3116966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72" name="Группа 171"/>
              <p:cNvGrpSpPr/>
              <p:nvPr/>
            </p:nvGrpSpPr>
            <p:grpSpPr>
              <a:xfrm>
                <a:off x="814356" y="4756279"/>
                <a:ext cx="333751" cy="45720"/>
                <a:chOff x="683568" y="3116966"/>
                <a:chExt cx="333751" cy="45720"/>
              </a:xfrm>
            </p:grpSpPr>
            <p:sp>
              <p:nvSpPr>
                <p:cNvPr id="202" name="Овал 201"/>
                <p:cNvSpPr/>
                <p:nvPr/>
              </p:nvSpPr>
              <p:spPr>
                <a:xfrm>
                  <a:off x="683568" y="3116967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3" name="Овал 202"/>
                <p:cNvSpPr/>
                <p:nvPr/>
              </p:nvSpPr>
              <p:spPr>
                <a:xfrm>
                  <a:off x="971600" y="3116966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73" name="Группа 172"/>
              <p:cNvGrpSpPr/>
              <p:nvPr/>
            </p:nvGrpSpPr>
            <p:grpSpPr>
              <a:xfrm>
                <a:off x="7759658" y="4748005"/>
                <a:ext cx="333751" cy="45720"/>
                <a:chOff x="683568" y="3116966"/>
                <a:chExt cx="333751" cy="45720"/>
              </a:xfrm>
            </p:grpSpPr>
            <p:sp>
              <p:nvSpPr>
                <p:cNvPr id="200" name="Овал 199"/>
                <p:cNvSpPr/>
                <p:nvPr/>
              </p:nvSpPr>
              <p:spPr>
                <a:xfrm>
                  <a:off x="683568" y="3116967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1" name="Овал 200"/>
                <p:cNvSpPr/>
                <p:nvPr/>
              </p:nvSpPr>
              <p:spPr>
                <a:xfrm>
                  <a:off x="971600" y="3116966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74" name="Группа 173"/>
              <p:cNvGrpSpPr/>
              <p:nvPr/>
            </p:nvGrpSpPr>
            <p:grpSpPr>
              <a:xfrm>
                <a:off x="3215180" y="4725144"/>
                <a:ext cx="2018868" cy="60364"/>
                <a:chOff x="3078147" y="3131276"/>
                <a:chExt cx="2018868" cy="60364"/>
              </a:xfrm>
            </p:grpSpPr>
            <p:grpSp>
              <p:nvGrpSpPr>
                <p:cNvPr id="188" name="Группа 187"/>
                <p:cNvGrpSpPr/>
                <p:nvPr/>
              </p:nvGrpSpPr>
              <p:grpSpPr>
                <a:xfrm>
                  <a:off x="3078147" y="3135451"/>
                  <a:ext cx="333751" cy="45720"/>
                  <a:chOff x="683568" y="3116966"/>
                  <a:chExt cx="333751" cy="45720"/>
                </a:xfrm>
              </p:grpSpPr>
              <p:sp>
                <p:nvSpPr>
                  <p:cNvPr id="198" name="Овал 197"/>
                  <p:cNvSpPr/>
                  <p:nvPr/>
                </p:nvSpPr>
                <p:spPr>
                  <a:xfrm>
                    <a:off x="683568" y="3116967"/>
                    <a:ext cx="45719" cy="45719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99" name="Овал 198"/>
                  <p:cNvSpPr/>
                  <p:nvPr/>
                </p:nvSpPr>
                <p:spPr>
                  <a:xfrm>
                    <a:off x="971600" y="3116966"/>
                    <a:ext cx="45719" cy="45719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89" name="Группа 188"/>
                <p:cNvGrpSpPr/>
                <p:nvPr/>
              </p:nvGrpSpPr>
              <p:grpSpPr>
                <a:xfrm>
                  <a:off x="3616037" y="3131276"/>
                  <a:ext cx="333751" cy="45720"/>
                  <a:chOff x="683568" y="3116966"/>
                  <a:chExt cx="333751" cy="45720"/>
                </a:xfrm>
              </p:grpSpPr>
              <p:sp>
                <p:nvSpPr>
                  <p:cNvPr id="196" name="Овал 195"/>
                  <p:cNvSpPr/>
                  <p:nvPr/>
                </p:nvSpPr>
                <p:spPr>
                  <a:xfrm>
                    <a:off x="683568" y="3116967"/>
                    <a:ext cx="45719" cy="45719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97" name="Овал 196"/>
                  <p:cNvSpPr/>
                  <p:nvPr/>
                </p:nvSpPr>
                <p:spPr>
                  <a:xfrm>
                    <a:off x="971600" y="3116966"/>
                    <a:ext cx="45719" cy="45719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90" name="Группа 189"/>
                <p:cNvGrpSpPr/>
                <p:nvPr/>
              </p:nvGrpSpPr>
              <p:grpSpPr>
                <a:xfrm>
                  <a:off x="4202245" y="3131277"/>
                  <a:ext cx="333751" cy="45720"/>
                  <a:chOff x="683568" y="3116966"/>
                  <a:chExt cx="333751" cy="45720"/>
                </a:xfrm>
              </p:grpSpPr>
              <p:sp>
                <p:nvSpPr>
                  <p:cNvPr id="194" name="Овал 193"/>
                  <p:cNvSpPr/>
                  <p:nvPr/>
                </p:nvSpPr>
                <p:spPr>
                  <a:xfrm>
                    <a:off x="683568" y="3116967"/>
                    <a:ext cx="45719" cy="45719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95" name="Овал 194"/>
                  <p:cNvSpPr/>
                  <p:nvPr/>
                </p:nvSpPr>
                <p:spPr>
                  <a:xfrm>
                    <a:off x="971600" y="3116966"/>
                    <a:ext cx="45719" cy="45719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91" name="Группа 190"/>
                <p:cNvGrpSpPr/>
                <p:nvPr/>
              </p:nvGrpSpPr>
              <p:grpSpPr>
                <a:xfrm>
                  <a:off x="4763264" y="3145920"/>
                  <a:ext cx="333751" cy="45720"/>
                  <a:chOff x="683568" y="3116966"/>
                  <a:chExt cx="333751" cy="45720"/>
                </a:xfrm>
              </p:grpSpPr>
              <p:sp>
                <p:nvSpPr>
                  <p:cNvPr id="192" name="Овал 191"/>
                  <p:cNvSpPr/>
                  <p:nvPr/>
                </p:nvSpPr>
                <p:spPr>
                  <a:xfrm>
                    <a:off x="683568" y="3116967"/>
                    <a:ext cx="45719" cy="45719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93" name="Овал 192"/>
                  <p:cNvSpPr/>
                  <p:nvPr/>
                </p:nvSpPr>
                <p:spPr>
                  <a:xfrm>
                    <a:off x="971600" y="3116966"/>
                    <a:ext cx="45719" cy="45719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grpSp>
            <p:nvGrpSpPr>
              <p:cNvPr id="175" name="Группа 174"/>
              <p:cNvGrpSpPr/>
              <p:nvPr/>
            </p:nvGrpSpPr>
            <p:grpSpPr>
              <a:xfrm>
                <a:off x="5499799" y="4739788"/>
                <a:ext cx="2018868" cy="60364"/>
                <a:chOff x="3078147" y="3131276"/>
                <a:chExt cx="2018868" cy="60364"/>
              </a:xfrm>
            </p:grpSpPr>
            <p:grpSp>
              <p:nvGrpSpPr>
                <p:cNvPr id="176" name="Группа 175"/>
                <p:cNvGrpSpPr/>
                <p:nvPr/>
              </p:nvGrpSpPr>
              <p:grpSpPr>
                <a:xfrm>
                  <a:off x="3078147" y="3135451"/>
                  <a:ext cx="333751" cy="45720"/>
                  <a:chOff x="683568" y="3116966"/>
                  <a:chExt cx="333751" cy="45720"/>
                </a:xfrm>
              </p:grpSpPr>
              <p:sp>
                <p:nvSpPr>
                  <p:cNvPr id="186" name="Овал 185"/>
                  <p:cNvSpPr/>
                  <p:nvPr/>
                </p:nvSpPr>
                <p:spPr>
                  <a:xfrm>
                    <a:off x="683568" y="3116967"/>
                    <a:ext cx="45719" cy="45719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87" name="Овал 186"/>
                  <p:cNvSpPr/>
                  <p:nvPr/>
                </p:nvSpPr>
                <p:spPr>
                  <a:xfrm>
                    <a:off x="971600" y="3116966"/>
                    <a:ext cx="45719" cy="45719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77" name="Группа 176"/>
                <p:cNvGrpSpPr/>
                <p:nvPr/>
              </p:nvGrpSpPr>
              <p:grpSpPr>
                <a:xfrm>
                  <a:off x="3616037" y="3131276"/>
                  <a:ext cx="333751" cy="45720"/>
                  <a:chOff x="683568" y="3116966"/>
                  <a:chExt cx="333751" cy="45720"/>
                </a:xfrm>
              </p:grpSpPr>
              <p:sp>
                <p:nvSpPr>
                  <p:cNvPr id="184" name="Овал 183"/>
                  <p:cNvSpPr/>
                  <p:nvPr/>
                </p:nvSpPr>
                <p:spPr>
                  <a:xfrm>
                    <a:off x="683568" y="3116967"/>
                    <a:ext cx="45719" cy="45719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85" name="Овал 184"/>
                  <p:cNvSpPr/>
                  <p:nvPr/>
                </p:nvSpPr>
                <p:spPr>
                  <a:xfrm>
                    <a:off x="971600" y="3116966"/>
                    <a:ext cx="45719" cy="45719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78" name="Группа 177"/>
                <p:cNvGrpSpPr/>
                <p:nvPr/>
              </p:nvGrpSpPr>
              <p:grpSpPr>
                <a:xfrm>
                  <a:off x="4202245" y="3131277"/>
                  <a:ext cx="333751" cy="45720"/>
                  <a:chOff x="683568" y="3116966"/>
                  <a:chExt cx="333751" cy="45720"/>
                </a:xfrm>
              </p:grpSpPr>
              <p:sp>
                <p:nvSpPr>
                  <p:cNvPr id="182" name="Овал 181"/>
                  <p:cNvSpPr/>
                  <p:nvPr/>
                </p:nvSpPr>
                <p:spPr>
                  <a:xfrm>
                    <a:off x="683568" y="3116967"/>
                    <a:ext cx="45719" cy="45719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83" name="Овал 182"/>
                  <p:cNvSpPr/>
                  <p:nvPr/>
                </p:nvSpPr>
                <p:spPr>
                  <a:xfrm>
                    <a:off x="971600" y="3116966"/>
                    <a:ext cx="45719" cy="45719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79" name="Группа 178"/>
                <p:cNvGrpSpPr/>
                <p:nvPr/>
              </p:nvGrpSpPr>
              <p:grpSpPr>
                <a:xfrm>
                  <a:off x="4763264" y="3145920"/>
                  <a:ext cx="333751" cy="45720"/>
                  <a:chOff x="683568" y="3116966"/>
                  <a:chExt cx="333751" cy="45720"/>
                </a:xfrm>
              </p:grpSpPr>
              <p:sp>
                <p:nvSpPr>
                  <p:cNvPr id="180" name="Овал 179"/>
                  <p:cNvSpPr/>
                  <p:nvPr/>
                </p:nvSpPr>
                <p:spPr>
                  <a:xfrm>
                    <a:off x="683568" y="3116967"/>
                    <a:ext cx="45719" cy="45719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81" name="Овал 180"/>
                  <p:cNvSpPr/>
                  <p:nvPr/>
                </p:nvSpPr>
                <p:spPr>
                  <a:xfrm>
                    <a:off x="971600" y="3116966"/>
                    <a:ext cx="45719" cy="45719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</p:grpSp>
        <p:sp>
          <p:nvSpPr>
            <p:cNvPr id="261" name="Прямоугольник 260"/>
            <p:cNvSpPr/>
            <p:nvPr/>
          </p:nvSpPr>
          <p:spPr>
            <a:xfrm>
              <a:off x="4469688" y="4669621"/>
              <a:ext cx="37702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о</a:t>
              </a:r>
              <a:endParaRPr lang="ru-RU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259" name="Прямоугольник 258"/>
            <p:cNvSpPr/>
            <p:nvPr/>
          </p:nvSpPr>
          <p:spPr>
            <a:xfrm>
              <a:off x="4788024" y="4653136"/>
              <a:ext cx="36004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8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1</a:t>
              </a:r>
              <a:endParaRPr lang="ru-RU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sp>
        <p:nvSpPr>
          <p:cNvPr id="264" name="TextBox 263"/>
          <p:cNvSpPr txBox="1"/>
          <p:nvPr/>
        </p:nvSpPr>
        <p:spPr>
          <a:xfrm>
            <a:off x="179512" y="2636912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а) (-6) + 10</a:t>
            </a:r>
            <a:endParaRPr lang="ru-RU" sz="2000" b="1" dirty="0"/>
          </a:p>
        </p:txBody>
      </p:sp>
      <p:cxnSp>
        <p:nvCxnSpPr>
          <p:cNvPr id="123" name="Прямая со стрелкой 122"/>
          <p:cNvCxnSpPr/>
          <p:nvPr/>
        </p:nvCxnSpPr>
        <p:spPr>
          <a:xfrm flipV="1">
            <a:off x="726796" y="4101863"/>
            <a:ext cx="7844681" cy="123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Группа 123"/>
          <p:cNvGrpSpPr/>
          <p:nvPr/>
        </p:nvGrpSpPr>
        <p:grpSpPr>
          <a:xfrm>
            <a:off x="1469011" y="4083501"/>
            <a:ext cx="953492" cy="68579"/>
            <a:chOff x="1238814" y="3100202"/>
            <a:chExt cx="953492" cy="68579"/>
          </a:xfrm>
        </p:grpSpPr>
        <p:grpSp>
          <p:nvGrpSpPr>
            <p:cNvPr id="160" name="Группа 159"/>
            <p:cNvGrpSpPr/>
            <p:nvPr/>
          </p:nvGrpSpPr>
          <p:grpSpPr>
            <a:xfrm>
              <a:off x="1238814" y="3123061"/>
              <a:ext cx="333751" cy="45720"/>
              <a:chOff x="683568" y="3116966"/>
              <a:chExt cx="333751" cy="45720"/>
            </a:xfrm>
          </p:grpSpPr>
          <p:sp>
            <p:nvSpPr>
              <p:cNvPr id="164" name="Овал 163"/>
              <p:cNvSpPr/>
              <p:nvPr/>
            </p:nvSpPr>
            <p:spPr>
              <a:xfrm>
                <a:off x="683568" y="3116967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5" name="Овал 164"/>
              <p:cNvSpPr/>
              <p:nvPr/>
            </p:nvSpPr>
            <p:spPr>
              <a:xfrm>
                <a:off x="971600" y="3116966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61" name="Группа 160"/>
            <p:cNvGrpSpPr/>
            <p:nvPr/>
          </p:nvGrpSpPr>
          <p:grpSpPr>
            <a:xfrm>
              <a:off x="1858555" y="3100202"/>
              <a:ext cx="333751" cy="45720"/>
              <a:chOff x="683568" y="3116966"/>
              <a:chExt cx="333751" cy="45720"/>
            </a:xfrm>
          </p:grpSpPr>
          <p:sp>
            <p:nvSpPr>
              <p:cNvPr id="162" name="Овал 161"/>
              <p:cNvSpPr/>
              <p:nvPr/>
            </p:nvSpPr>
            <p:spPr>
              <a:xfrm>
                <a:off x="683568" y="3116967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3" name="Овал 162"/>
              <p:cNvSpPr/>
              <p:nvPr/>
            </p:nvSpPr>
            <p:spPr>
              <a:xfrm>
                <a:off x="971600" y="3116966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25" name="Группа 124"/>
          <p:cNvGrpSpPr/>
          <p:nvPr/>
        </p:nvGrpSpPr>
        <p:grpSpPr>
          <a:xfrm>
            <a:off x="2632422" y="4083178"/>
            <a:ext cx="333751" cy="45720"/>
            <a:chOff x="683568" y="3116966"/>
            <a:chExt cx="333751" cy="45720"/>
          </a:xfrm>
        </p:grpSpPr>
        <p:sp>
          <p:nvSpPr>
            <p:cNvPr id="158" name="Овал 157"/>
            <p:cNvSpPr/>
            <p:nvPr/>
          </p:nvSpPr>
          <p:spPr>
            <a:xfrm>
              <a:off x="683568" y="3116967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971600" y="3116966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6" name="Группа 125"/>
          <p:cNvGrpSpPr/>
          <p:nvPr/>
        </p:nvGrpSpPr>
        <p:grpSpPr>
          <a:xfrm>
            <a:off x="866621" y="4095493"/>
            <a:ext cx="333751" cy="45720"/>
            <a:chOff x="683568" y="3116966"/>
            <a:chExt cx="333751" cy="45720"/>
          </a:xfrm>
        </p:grpSpPr>
        <p:sp>
          <p:nvSpPr>
            <p:cNvPr id="156" name="Овал 155"/>
            <p:cNvSpPr/>
            <p:nvPr/>
          </p:nvSpPr>
          <p:spPr>
            <a:xfrm>
              <a:off x="683568" y="3116967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7" name="Овал 156"/>
            <p:cNvSpPr/>
            <p:nvPr/>
          </p:nvSpPr>
          <p:spPr>
            <a:xfrm>
              <a:off x="971600" y="3116966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7" name="Группа 126"/>
          <p:cNvGrpSpPr/>
          <p:nvPr/>
        </p:nvGrpSpPr>
        <p:grpSpPr>
          <a:xfrm>
            <a:off x="7811923" y="4087219"/>
            <a:ext cx="333751" cy="45720"/>
            <a:chOff x="683568" y="3116966"/>
            <a:chExt cx="333751" cy="45720"/>
          </a:xfrm>
        </p:grpSpPr>
        <p:sp>
          <p:nvSpPr>
            <p:cNvPr id="154" name="Овал 153"/>
            <p:cNvSpPr/>
            <p:nvPr/>
          </p:nvSpPr>
          <p:spPr>
            <a:xfrm>
              <a:off x="683568" y="3116967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971600" y="3116966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8" name="Группа 127"/>
          <p:cNvGrpSpPr/>
          <p:nvPr/>
        </p:nvGrpSpPr>
        <p:grpSpPr>
          <a:xfrm>
            <a:off x="3267445" y="4064358"/>
            <a:ext cx="2018868" cy="60364"/>
            <a:chOff x="3078147" y="3131276"/>
            <a:chExt cx="2018868" cy="60364"/>
          </a:xfrm>
        </p:grpSpPr>
        <p:grpSp>
          <p:nvGrpSpPr>
            <p:cNvPr id="142" name="Группа 141"/>
            <p:cNvGrpSpPr/>
            <p:nvPr/>
          </p:nvGrpSpPr>
          <p:grpSpPr>
            <a:xfrm>
              <a:off x="3078147" y="3135451"/>
              <a:ext cx="333751" cy="45720"/>
              <a:chOff x="683568" y="3116966"/>
              <a:chExt cx="333751" cy="45720"/>
            </a:xfrm>
          </p:grpSpPr>
          <p:sp>
            <p:nvSpPr>
              <p:cNvPr id="152" name="Овал 151"/>
              <p:cNvSpPr/>
              <p:nvPr/>
            </p:nvSpPr>
            <p:spPr>
              <a:xfrm>
                <a:off x="683568" y="3116967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3" name="Овал 152"/>
              <p:cNvSpPr/>
              <p:nvPr/>
            </p:nvSpPr>
            <p:spPr>
              <a:xfrm>
                <a:off x="971600" y="3116966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43" name="Группа 142"/>
            <p:cNvGrpSpPr/>
            <p:nvPr/>
          </p:nvGrpSpPr>
          <p:grpSpPr>
            <a:xfrm>
              <a:off x="3616037" y="3131276"/>
              <a:ext cx="333751" cy="45720"/>
              <a:chOff x="683568" y="3116966"/>
              <a:chExt cx="333751" cy="45720"/>
            </a:xfrm>
          </p:grpSpPr>
          <p:sp>
            <p:nvSpPr>
              <p:cNvPr id="150" name="Овал 149"/>
              <p:cNvSpPr/>
              <p:nvPr/>
            </p:nvSpPr>
            <p:spPr>
              <a:xfrm>
                <a:off x="683568" y="3116967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1" name="Овал 150"/>
              <p:cNvSpPr/>
              <p:nvPr/>
            </p:nvSpPr>
            <p:spPr>
              <a:xfrm>
                <a:off x="971600" y="3116966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44" name="Группа 143"/>
            <p:cNvGrpSpPr/>
            <p:nvPr/>
          </p:nvGrpSpPr>
          <p:grpSpPr>
            <a:xfrm>
              <a:off x="4202245" y="3131277"/>
              <a:ext cx="333751" cy="45720"/>
              <a:chOff x="683568" y="3116966"/>
              <a:chExt cx="333751" cy="45720"/>
            </a:xfrm>
          </p:grpSpPr>
          <p:sp>
            <p:nvSpPr>
              <p:cNvPr id="148" name="Овал 147"/>
              <p:cNvSpPr/>
              <p:nvPr/>
            </p:nvSpPr>
            <p:spPr>
              <a:xfrm>
                <a:off x="683568" y="3116967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9" name="Овал 148"/>
              <p:cNvSpPr/>
              <p:nvPr/>
            </p:nvSpPr>
            <p:spPr>
              <a:xfrm>
                <a:off x="971600" y="3116966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45" name="Группа 144"/>
            <p:cNvGrpSpPr/>
            <p:nvPr/>
          </p:nvGrpSpPr>
          <p:grpSpPr>
            <a:xfrm>
              <a:off x="4763264" y="3145920"/>
              <a:ext cx="333751" cy="45720"/>
              <a:chOff x="683568" y="3116966"/>
              <a:chExt cx="333751" cy="45720"/>
            </a:xfrm>
          </p:grpSpPr>
          <p:sp>
            <p:nvSpPr>
              <p:cNvPr id="146" name="Овал 145"/>
              <p:cNvSpPr/>
              <p:nvPr/>
            </p:nvSpPr>
            <p:spPr>
              <a:xfrm>
                <a:off x="683568" y="3116967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7" name="Овал 146"/>
              <p:cNvSpPr/>
              <p:nvPr/>
            </p:nvSpPr>
            <p:spPr>
              <a:xfrm>
                <a:off x="971600" y="3116966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29" name="Группа 128"/>
          <p:cNvGrpSpPr/>
          <p:nvPr/>
        </p:nvGrpSpPr>
        <p:grpSpPr>
          <a:xfrm>
            <a:off x="5552064" y="4079002"/>
            <a:ext cx="2018868" cy="60364"/>
            <a:chOff x="3078147" y="3131276"/>
            <a:chExt cx="2018868" cy="60364"/>
          </a:xfrm>
        </p:grpSpPr>
        <p:grpSp>
          <p:nvGrpSpPr>
            <p:cNvPr id="130" name="Группа 129"/>
            <p:cNvGrpSpPr/>
            <p:nvPr/>
          </p:nvGrpSpPr>
          <p:grpSpPr>
            <a:xfrm>
              <a:off x="3078147" y="3135451"/>
              <a:ext cx="333751" cy="45720"/>
              <a:chOff x="683568" y="3116966"/>
              <a:chExt cx="333751" cy="45720"/>
            </a:xfrm>
          </p:grpSpPr>
          <p:sp>
            <p:nvSpPr>
              <p:cNvPr id="140" name="Овал 139"/>
              <p:cNvSpPr/>
              <p:nvPr/>
            </p:nvSpPr>
            <p:spPr>
              <a:xfrm>
                <a:off x="683568" y="3116967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1" name="Овал 140"/>
              <p:cNvSpPr/>
              <p:nvPr/>
            </p:nvSpPr>
            <p:spPr>
              <a:xfrm>
                <a:off x="971600" y="3116966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31" name="Группа 130"/>
            <p:cNvGrpSpPr/>
            <p:nvPr/>
          </p:nvGrpSpPr>
          <p:grpSpPr>
            <a:xfrm>
              <a:off x="3616037" y="3131276"/>
              <a:ext cx="333751" cy="45720"/>
              <a:chOff x="683568" y="3116966"/>
              <a:chExt cx="333751" cy="45720"/>
            </a:xfrm>
          </p:grpSpPr>
          <p:sp>
            <p:nvSpPr>
              <p:cNvPr id="138" name="Овал 137"/>
              <p:cNvSpPr/>
              <p:nvPr/>
            </p:nvSpPr>
            <p:spPr>
              <a:xfrm>
                <a:off x="683568" y="3116967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9" name="Овал 138"/>
              <p:cNvSpPr/>
              <p:nvPr/>
            </p:nvSpPr>
            <p:spPr>
              <a:xfrm>
                <a:off x="971600" y="3116966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32" name="Группа 131"/>
            <p:cNvGrpSpPr/>
            <p:nvPr/>
          </p:nvGrpSpPr>
          <p:grpSpPr>
            <a:xfrm>
              <a:off x="4202245" y="3131277"/>
              <a:ext cx="333751" cy="45720"/>
              <a:chOff x="683568" y="3116966"/>
              <a:chExt cx="333751" cy="45720"/>
            </a:xfrm>
          </p:grpSpPr>
          <p:sp>
            <p:nvSpPr>
              <p:cNvPr id="136" name="Овал 135"/>
              <p:cNvSpPr/>
              <p:nvPr/>
            </p:nvSpPr>
            <p:spPr>
              <a:xfrm>
                <a:off x="683568" y="3116967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7" name="Овал 136"/>
              <p:cNvSpPr/>
              <p:nvPr/>
            </p:nvSpPr>
            <p:spPr>
              <a:xfrm>
                <a:off x="971600" y="3116966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33" name="Группа 132"/>
            <p:cNvGrpSpPr/>
            <p:nvPr/>
          </p:nvGrpSpPr>
          <p:grpSpPr>
            <a:xfrm>
              <a:off x="4763264" y="3145920"/>
              <a:ext cx="333751" cy="45720"/>
              <a:chOff x="683568" y="3116966"/>
              <a:chExt cx="333751" cy="45720"/>
            </a:xfrm>
          </p:grpSpPr>
          <p:sp>
            <p:nvSpPr>
              <p:cNvPr id="134" name="Овал 133"/>
              <p:cNvSpPr/>
              <p:nvPr/>
            </p:nvSpPr>
            <p:spPr>
              <a:xfrm>
                <a:off x="683568" y="3116967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5" name="Овал 134"/>
              <p:cNvSpPr/>
              <p:nvPr/>
            </p:nvSpPr>
            <p:spPr>
              <a:xfrm>
                <a:off x="971600" y="3116966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60" name="Прямоугольник 259"/>
          <p:cNvSpPr/>
          <p:nvPr/>
        </p:nvSpPr>
        <p:spPr>
          <a:xfrm>
            <a:off x="4534403" y="3956411"/>
            <a:ext cx="3770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58" name="Прямоугольник 257"/>
          <p:cNvSpPr/>
          <p:nvPr/>
        </p:nvSpPr>
        <p:spPr>
          <a:xfrm>
            <a:off x="4860032" y="4005064"/>
            <a:ext cx="36004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65" name="TextBox 264"/>
          <p:cNvSpPr txBox="1"/>
          <p:nvPr/>
        </p:nvSpPr>
        <p:spPr>
          <a:xfrm>
            <a:off x="251520" y="3645024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б) 4 - 7</a:t>
            </a:r>
            <a:endParaRPr lang="ru-RU" sz="2000" b="1" dirty="0"/>
          </a:p>
        </p:txBody>
      </p:sp>
      <p:sp>
        <p:nvSpPr>
          <p:cNvPr id="267" name="TextBox 266"/>
          <p:cNvSpPr txBox="1"/>
          <p:nvPr/>
        </p:nvSpPr>
        <p:spPr>
          <a:xfrm>
            <a:off x="323528" y="4869160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в) (-3) + 8 </a:t>
            </a:r>
            <a:endParaRPr lang="ru-RU" sz="2000" b="1" dirty="0"/>
          </a:p>
        </p:txBody>
      </p:sp>
      <p:sp>
        <p:nvSpPr>
          <p:cNvPr id="268" name="TextBox 267"/>
          <p:cNvSpPr txBox="1"/>
          <p:nvPr/>
        </p:nvSpPr>
        <p:spPr>
          <a:xfrm>
            <a:off x="323528" y="5733256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г) - 2 - 4</a:t>
            </a:r>
            <a:endParaRPr lang="ru-RU" sz="2000" b="1" dirty="0"/>
          </a:p>
        </p:txBody>
      </p:sp>
      <p:sp>
        <p:nvSpPr>
          <p:cNvPr id="272" name="TextBox 271"/>
          <p:cNvSpPr txBox="1"/>
          <p:nvPr/>
        </p:nvSpPr>
        <p:spPr>
          <a:xfrm>
            <a:off x="2699792" y="2996952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-6</a:t>
            </a:r>
            <a:endParaRPr lang="ru-RU" sz="2000" b="1" dirty="0"/>
          </a:p>
        </p:txBody>
      </p:sp>
      <p:sp>
        <p:nvSpPr>
          <p:cNvPr id="273" name="TextBox 272"/>
          <p:cNvSpPr txBox="1"/>
          <p:nvPr/>
        </p:nvSpPr>
        <p:spPr>
          <a:xfrm>
            <a:off x="4067944" y="2132856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+10</a:t>
            </a:r>
            <a:endParaRPr lang="ru-RU" sz="2000" b="1" dirty="0"/>
          </a:p>
        </p:txBody>
      </p:sp>
      <p:sp>
        <p:nvSpPr>
          <p:cNvPr id="278" name="Выгнутая вверх стрелка 277"/>
          <p:cNvSpPr/>
          <p:nvPr/>
        </p:nvSpPr>
        <p:spPr>
          <a:xfrm>
            <a:off x="2915816" y="2492896"/>
            <a:ext cx="3024336" cy="50405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9" name="TextBox 278"/>
          <p:cNvSpPr txBox="1"/>
          <p:nvPr/>
        </p:nvSpPr>
        <p:spPr>
          <a:xfrm>
            <a:off x="5724128" y="4077072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4</a:t>
            </a:r>
            <a:endParaRPr lang="ru-RU" sz="2000" b="1" dirty="0"/>
          </a:p>
        </p:txBody>
      </p:sp>
      <p:sp>
        <p:nvSpPr>
          <p:cNvPr id="280" name="TextBox 279"/>
          <p:cNvSpPr txBox="1"/>
          <p:nvPr/>
        </p:nvSpPr>
        <p:spPr>
          <a:xfrm>
            <a:off x="4499992" y="328498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-7</a:t>
            </a:r>
            <a:endParaRPr lang="ru-RU" sz="2000" b="1" dirty="0"/>
          </a:p>
        </p:txBody>
      </p:sp>
      <p:sp>
        <p:nvSpPr>
          <p:cNvPr id="282" name="Выгнутая вправо стрелка 281"/>
          <p:cNvSpPr/>
          <p:nvPr/>
        </p:nvSpPr>
        <p:spPr>
          <a:xfrm rot="5400000" flipH="1">
            <a:off x="4608004" y="2672916"/>
            <a:ext cx="432048" cy="2232248"/>
          </a:xfrm>
          <a:prstGeom prst="curvedLeftArrow">
            <a:avLst>
              <a:gd name="adj1" fmla="val 25000"/>
              <a:gd name="adj2" fmla="val 50000"/>
              <a:gd name="adj3" fmla="val 217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3" name="TextBox 282"/>
          <p:cNvSpPr txBox="1"/>
          <p:nvPr/>
        </p:nvSpPr>
        <p:spPr>
          <a:xfrm>
            <a:off x="3491880" y="5301208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-3</a:t>
            </a:r>
            <a:endParaRPr lang="ru-RU" sz="2000" b="1" dirty="0"/>
          </a:p>
        </p:txBody>
      </p:sp>
      <p:sp>
        <p:nvSpPr>
          <p:cNvPr id="284" name="TextBox 283"/>
          <p:cNvSpPr txBox="1"/>
          <p:nvPr/>
        </p:nvSpPr>
        <p:spPr>
          <a:xfrm>
            <a:off x="4716016" y="4365104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+8</a:t>
            </a:r>
            <a:endParaRPr lang="ru-RU" sz="2000" b="1" dirty="0"/>
          </a:p>
        </p:txBody>
      </p:sp>
      <p:sp>
        <p:nvSpPr>
          <p:cNvPr id="285" name="Выгнутая вверх стрелка 284"/>
          <p:cNvSpPr/>
          <p:nvPr/>
        </p:nvSpPr>
        <p:spPr>
          <a:xfrm>
            <a:off x="3707904" y="4725144"/>
            <a:ext cx="2520280" cy="57606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6" name="TextBox 285"/>
          <p:cNvSpPr txBox="1"/>
          <p:nvPr/>
        </p:nvSpPr>
        <p:spPr>
          <a:xfrm>
            <a:off x="3995936" y="6237312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-2</a:t>
            </a:r>
            <a:endParaRPr lang="ru-RU" sz="2000" b="1" dirty="0"/>
          </a:p>
        </p:txBody>
      </p:sp>
      <p:sp>
        <p:nvSpPr>
          <p:cNvPr id="287" name="Выгнутая вправо стрелка 286"/>
          <p:cNvSpPr/>
          <p:nvPr/>
        </p:nvSpPr>
        <p:spPr>
          <a:xfrm rot="5400000" flipH="1">
            <a:off x="3347864" y="5373216"/>
            <a:ext cx="360040" cy="1224136"/>
          </a:xfrm>
          <a:prstGeom prst="curvedLeftArrow">
            <a:avLst>
              <a:gd name="adj1" fmla="val 25000"/>
              <a:gd name="adj2" fmla="val 50000"/>
              <a:gd name="adj3" fmla="val 217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8" name="TextBox 287"/>
          <p:cNvSpPr txBox="1"/>
          <p:nvPr/>
        </p:nvSpPr>
        <p:spPr>
          <a:xfrm>
            <a:off x="3347864" y="5517232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-4</a:t>
            </a:r>
            <a:endParaRPr lang="ru-RU" sz="2000" b="1" dirty="0"/>
          </a:p>
        </p:txBody>
      </p:sp>
      <p:sp>
        <p:nvSpPr>
          <p:cNvPr id="290" name="TextBox 289"/>
          <p:cNvSpPr txBox="1"/>
          <p:nvPr/>
        </p:nvSpPr>
        <p:spPr>
          <a:xfrm>
            <a:off x="5652120" y="3068960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4</a:t>
            </a:r>
            <a:endParaRPr lang="ru-RU" sz="2000" b="1" dirty="0"/>
          </a:p>
        </p:txBody>
      </p:sp>
      <p:sp>
        <p:nvSpPr>
          <p:cNvPr id="291" name="TextBox 290"/>
          <p:cNvSpPr txBox="1"/>
          <p:nvPr/>
        </p:nvSpPr>
        <p:spPr>
          <a:xfrm>
            <a:off x="3635896" y="4077072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-3</a:t>
            </a:r>
            <a:endParaRPr lang="ru-RU" sz="2000" b="1" dirty="0"/>
          </a:p>
        </p:txBody>
      </p:sp>
      <p:sp>
        <p:nvSpPr>
          <p:cNvPr id="294" name="TextBox 293"/>
          <p:cNvSpPr txBox="1"/>
          <p:nvPr/>
        </p:nvSpPr>
        <p:spPr>
          <a:xfrm>
            <a:off x="5940152" y="5301208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5</a:t>
            </a:r>
            <a:endParaRPr lang="ru-RU" sz="2000" b="1" dirty="0"/>
          </a:p>
        </p:txBody>
      </p:sp>
      <p:sp>
        <p:nvSpPr>
          <p:cNvPr id="295" name="TextBox 294"/>
          <p:cNvSpPr txBox="1"/>
          <p:nvPr/>
        </p:nvSpPr>
        <p:spPr>
          <a:xfrm>
            <a:off x="2771800" y="6237312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-6</a:t>
            </a:r>
            <a:endParaRPr lang="ru-RU" sz="20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D74E-8F9F-4892-85D2-09EB427B8D2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9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" grpId="0"/>
      <p:bldP spid="265" grpId="0"/>
      <p:bldP spid="267" grpId="0"/>
      <p:bldP spid="268" grpId="0"/>
      <p:bldP spid="272" grpId="0"/>
      <p:bldP spid="273" grpId="0"/>
      <p:bldP spid="278" grpId="0" animBg="1"/>
      <p:bldP spid="279" grpId="0"/>
      <p:bldP spid="280" grpId="0"/>
      <p:bldP spid="282" grpId="0" animBg="1"/>
      <p:bldP spid="283" grpId="0"/>
      <p:bldP spid="284" grpId="0"/>
      <p:bldP spid="285" grpId="0" animBg="1"/>
      <p:bldP spid="286" grpId="0"/>
      <p:bldP spid="287" grpId="0" animBg="1"/>
      <p:bldP spid="288" grpId="0"/>
      <p:bldP spid="290" grpId="0"/>
      <p:bldP spid="291" grpId="0"/>
      <p:bldP spid="294" grpId="0"/>
      <p:bldP spid="2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Documents and Settings\Admin\Рабочий стол\простоквашино\1_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01957"/>
            <a:ext cx="9144000" cy="765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4568" y="188640"/>
            <a:ext cx="6657270" cy="970205"/>
          </a:xfrm>
          <a:noFill/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Найдите значение выражения, выполнив схематически рисунок. </a:t>
            </a:r>
            <a:b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Зашифрованное слово – птица.</a:t>
            </a:r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262" y="1954633"/>
            <a:ext cx="48245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- 2 - 3;         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А.-3;   П. -1;   В. 5;</a:t>
            </a:r>
          </a:p>
          <a:p>
            <a:pPr marL="457200" indent="-457200">
              <a:buAutoNum type="arabicPeriod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- 12 + 10;       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О. 2;   М. -2;   У. 22;</a:t>
            </a:r>
          </a:p>
          <a:p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- 7 + 10;          </a:t>
            </a:r>
            <a:r>
              <a:rPr lang="ru-RU" sz="2000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Р. -3;   А. 3;   П. -7;</a:t>
            </a:r>
          </a:p>
          <a:p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- 10 + 14;      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Д.4;   О. -4;   У. -24;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 startAt="5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-7 – 3;        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 4;   И. -10;   Б. -4;</a:t>
            </a:r>
          </a:p>
          <a:p>
            <a:pPr marL="457200" indent="-457200">
              <a:buAutoNum type="arabicPeriod" startAt="5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 startAt="5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 – 20;         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А. -28;   Е.12;   Н.-12;</a:t>
            </a:r>
          </a:p>
          <a:p>
            <a:pPr marL="457200" indent="-457200">
              <a:buAutoNum type="arabicPeriod" startAt="5"/>
            </a:pPr>
            <a:endParaRPr lang="ru-RU" sz="20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 startAt="5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-30+15;        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Й. 15;   А. -15;  Ц. -45.</a:t>
            </a:r>
          </a:p>
          <a:p>
            <a:pPr marL="457200" indent="-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725565"/>
              </p:ext>
            </p:extLst>
          </p:nvPr>
        </p:nvGraphicFramePr>
        <p:xfrm>
          <a:off x="5480714" y="1932272"/>
          <a:ext cx="778396" cy="4045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8396"/>
              </a:tblGrid>
              <a:tr h="5040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4373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052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052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052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05293">
                <a:tc>
                  <a:txBody>
                    <a:bodyPr/>
                    <a:lstStyle/>
                    <a:p>
                      <a:endParaRPr lang="ru-RU" sz="1800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682713" y="1956935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А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682713" y="548411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А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646115" y="2559141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685916" y="3132905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А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718123" y="3645024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Д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687919" y="4282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И</a:t>
            </a:r>
            <a:endParaRPr lang="ru-RU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718123" y="48714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Н</a:t>
            </a:r>
            <a:endParaRPr lang="ru-RU" sz="2000" b="1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693773" y="1481079"/>
            <a:ext cx="7844681" cy="87722"/>
            <a:chOff x="693773" y="1481079"/>
            <a:chExt cx="7844681" cy="87722"/>
          </a:xfrm>
        </p:grpSpPr>
        <p:cxnSp>
          <p:nvCxnSpPr>
            <p:cNvPr id="17" name="Прямая со стрелкой 16"/>
            <p:cNvCxnSpPr/>
            <p:nvPr/>
          </p:nvCxnSpPr>
          <p:spPr>
            <a:xfrm flipV="1">
              <a:off x="693773" y="1518584"/>
              <a:ext cx="7844681" cy="1239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Группа 17"/>
            <p:cNvGrpSpPr/>
            <p:nvPr/>
          </p:nvGrpSpPr>
          <p:grpSpPr>
            <a:xfrm>
              <a:off x="1435988" y="1500222"/>
              <a:ext cx="953492" cy="68579"/>
              <a:chOff x="1238814" y="3100202"/>
              <a:chExt cx="953492" cy="68579"/>
            </a:xfrm>
          </p:grpSpPr>
          <p:grpSp>
            <p:nvGrpSpPr>
              <p:cNvPr id="54" name="Группа 53"/>
              <p:cNvGrpSpPr/>
              <p:nvPr/>
            </p:nvGrpSpPr>
            <p:grpSpPr>
              <a:xfrm>
                <a:off x="1238814" y="3123061"/>
                <a:ext cx="333751" cy="45720"/>
                <a:chOff x="683568" y="3116966"/>
                <a:chExt cx="333751" cy="45720"/>
              </a:xfrm>
            </p:grpSpPr>
            <p:sp>
              <p:nvSpPr>
                <p:cNvPr id="58" name="Овал 57"/>
                <p:cNvSpPr/>
                <p:nvPr/>
              </p:nvSpPr>
              <p:spPr>
                <a:xfrm>
                  <a:off x="683568" y="3116967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" name="Овал 58"/>
                <p:cNvSpPr/>
                <p:nvPr/>
              </p:nvSpPr>
              <p:spPr>
                <a:xfrm>
                  <a:off x="971600" y="3116966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55" name="Группа 54"/>
              <p:cNvGrpSpPr/>
              <p:nvPr/>
            </p:nvGrpSpPr>
            <p:grpSpPr>
              <a:xfrm>
                <a:off x="1858555" y="3100202"/>
                <a:ext cx="333751" cy="45720"/>
                <a:chOff x="683568" y="3116966"/>
                <a:chExt cx="333751" cy="45720"/>
              </a:xfrm>
            </p:grpSpPr>
            <p:sp>
              <p:nvSpPr>
                <p:cNvPr id="56" name="Овал 55"/>
                <p:cNvSpPr/>
                <p:nvPr/>
              </p:nvSpPr>
              <p:spPr>
                <a:xfrm>
                  <a:off x="683568" y="3116967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7" name="Овал 56"/>
                <p:cNvSpPr/>
                <p:nvPr/>
              </p:nvSpPr>
              <p:spPr>
                <a:xfrm>
                  <a:off x="971600" y="3116966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19" name="Группа 18"/>
            <p:cNvGrpSpPr/>
            <p:nvPr/>
          </p:nvGrpSpPr>
          <p:grpSpPr>
            <a:xfrm>
              <a:off x="2599399" y="1499899"/>
              <a:ext cx="333751" cy="45720"/>
              <a:chOff x="683568" y="3116966"/>
              <a:chExt cx="333751" cy="45720"/>
            </a:xfrm>
          </p:grpSpPr>
          <p:sp>
            <p:nvSpPr>
              <p:cNvPr id="52" name="Овал 51"/>
              <p:cNvSpPr/>
              <p:nvPr/>
            </p:nvSpPr>
            <p:spPr>
              <a:xfrm>
                <a:off x="683568" y="3116967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Овал 52"/>
              <p:cNvSpPr/>
              <p:nvPr/>
            </p:nvSpPr>
            <p:spPr>
              <a:xfrm>
                <a:off x="971600" y="3116966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0" name="Группа 19"/>
            <p:cNvGrpSpPr/>
            <p:nvPr/>
          </p:nvGrpSpPr>
          <p:grpSpPr>
            <a:xfrm>
              <a:off x="833598" y="1512214"/>
              <a:ext cx="333751" cy="45720"/>
              <a:chOff x="683568" y="3116966"/>
              <a:chExt cx="333751" cy="45720"/>
            </a:xfrm>
          </p:grpSpPr>
          <p:sp>
            <p:nvSpPr>
              <p:cNvPr id="50" name="Овал 49"/>
              <p:cNvSpPr/>
              <p:nvPr/>
            </p:nvSpPr>
            <p:spPr>
              <a:xfrm>
                <a:off x="683568" y="3116967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Овал 50"/>
              <p:cNvSpPr/>
              <p:nvPr/>
            </p:nvSpPr>
            <p:spPr>
              <a:xfrm>
                <a:off x="971600" y="3116966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" name="Группа 20"/>
            <p:cNvGrpSpPr/>
            <p:nvPr/>
          </p:nvGrpSpPr>
          <p:grpSpPr>
            <a:xfrm>
              <a:off x="7778900" y="1503940"/>
              <a:ext cx="333751" cy="45720"/>
              <a:chOff x="683568" y="3116966"/>
              <a:chExt cx="333751" cy="45720"/>
            </a:xfrm>
          </p:grpSpPr>
          <p:sp>
            <p:nvSpPr>
              <p:cNvPr id="48" name="Овал 47"/>
              <p:cNvSpPr/>
              <p:nvPr/>
            </p:nvSpPr>
            <p:spPr>
              <a:xfrm>
                <a:off x="683568" y="3116967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Овал 48"/>
              <p:cNvSpPr/>
              <p:nvPr/>
            </p:nvSpPr>
            <p:spPr>
              <a:xfrm>
                <a:off x="971600" y="3116966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2" name="Группа 21"/>
            <p:cNvGrpSpPr/>
            <p:nvPr/>
          </p:nvGrpSpPr>
          <p:grpSpPr>
            <a:xfrm>
              <a:off x="3234422" y="1481079"/>
              <a:ext cx="2018868" cy="60364"/>
              <a:chOff x="3078147" y="3131276"/>
              <a:chExt cx="2018868" cy="60364"/>
            </a:xfrm>
          </p:grpSpPr>
          <p:grpSp>
            <p:nvGrpSpPr>
              <p:cNvPr id="36" name="Группа 35"/>
              <p:cNvGrpSpPr/>
              <p:nvPr/>
            </p:nvGrpSpPr>
            <p:grpSpPr>
              <a:xfrm>
                <a:off x="3078147" y="3135451"/>
                <a:ext cx="333751" cy="45720"/>
                <a:chOff x="683568" y="3116966"/>
                <a:chExt cx="333751" cy="45720"/>
              </a:xfrm>
            </p:grpSpPr>
            <p:sp>
              <p:nvSpPr>
                <p:cNvPr id="46" name="Овал 45"/>
                <p:cNvSpPr/>
                <p:nvPr/>
              </p:nvSpPr>
              <p:spPr>
                <a:xfrm>
                  <a:off x="683568" y="3116967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7" name="Овал 46"/>
                <p:cNvSpPr/>
                <p:nvPr/>
              </p:nvSpPr>
              <p:spPr>
                <a:xfrm>
                  <a:off x="971600" y="3116966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7" name="Группа 36"/>
              <p:cNvGrpSpPr/>
              <p:nvPr/>
            </p:nvGrpSpPr>
            <p:grpSpPr>
              <a:xfrm>
                <a:off x="3616037" y="3131276"/>
                <a:ext cx="333751" cy="45720"/>
                <a:chOff x="683568" y="3116966"/>
                <a:chExt cx="333751" cy="45720"/>
              </a:xfrm>
            </p:grpSpPr>
            <p:sp>
              <p:nvSpPr>
                <p:cNvPr id="44" name="Овал 43"/>
                <p:cNvSpPr/>
                <p:nvPr/>
              </p:nvSpPr>
              <p:spPr>
                <a:xfrm>
                  <a:off x="683568" y="3116967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5" name="Овал 44"/>
                <p:cNvSpPr/>
                <p:nvPr/>
              </p:nvSpPr>
              <p:spPr>
                <a:xfrm>
                  <a:off x="971600" y="3116966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8" name="Группа 37"/>
              <p:cNvGrpSpPr/>
              <p:nvPr/>
            </p:nvGrpSpPr>
            <p:grpSpPr>
              <a:xfrm>
                <a:off x="4202245" y="3131277"/>
                <a:ext cx="333751" cy="45720"/>
                <a:chOff x="683568" y="3116966"/>
                <a:chExt cx="333751" cy="45720"/>
              </a:xfrm>
            </p:grpSpPr>
            <p:sp>
              <p:nvSpPr>
                <p:cNvPr id="42" name="Овал 41"/>
                <p:cNvSpPr/>
                <p:nvPr/>
              </p:nvSpPr>
              <p:spPr>
                <a:xfrm>
                  <a:off x="683568" y="3116967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Овал 42"/>
                <p:cNvSpPr/>
                <p:nvPr/>
              </p:nvSpPr>
              <p:spPr>
                <a:xfrm>
                  <a:off x="971600" y="3116966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9" name="Группа 38"/>
              <p:cNvGrpSpPr/>
              <p:nvPr/>
            </p:nvGrpSpPr>
            <p:grpSpPr>
              <a:xfrm>
                <a:off x="4763264" y="3145920"/>
                <a:ext cx="333751" cy="45720"/>
                <a:chOff x="683568" y="3116966"/>
                <a:chExt cx="333751" cy="45720"/>
              </a:xfrm>
            </p:grpSpPr>
            <p:sp>
              <p:nvSpPr>
                <p:cNvPr id="40" name="Овал 39"/>
                <p:cNvSpPr/>
                <p:nvPr/>
              </p:nvSpPr>
              <p:spPr>
                <a:xfrm>
                  <a:off x="683568" y="3116967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Овал 40"/>
                <p:cNvSpPr/>
                <p:nvPr/>
              </p:nvSpPr>
              <p:spPr>
                <a:xfrm>
                  <a:off x="971600" y="3116966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23" name="Группа 22"/>
            <p:cNvGrpSpPr/>
            <p:nvPr/>
          </p:nvGrpSpPr>
          <p:grpSpPr>
            <a:xfrm>
              <a:off x="5519041" y="1495723"/>
              <a:ext cx="2018868" cy="60364"/>
              <a:chOff x="3078147" y="3131276"/>
              <a:chExt cx="2018868" cy="60364"/>
            </a:xfrm>
          </p:grpSpPr>
          <p:grpSp>
            <p:nvGrpSpPr>
              <p:cNvPr id="24" name="Группа 23"/>
              <p:cNvGrpSpPr/>
              <p:nvPr/>
            </p:nvGrpSpPr>
            <p:grpSpPr>
              <a:xfrm>
                <a:off x="3078147" y="3135451"/>
                <a:ext cx="333751" cy="45720"/>
                <a:chOff x="683568" y="3116966"/>
                <a:chExt cx="333751" cy="45720"/>
              </a:xfrm>
            </p:grpSpPr>
            <p:sp>
              <p:nvSpPr>
                <p:cNvPr id="34" name="Овал 33"/>
                <p:cNvSpPr/>
                <p:nvPr/>
              </p:nvSpPr>
              <p:spPr>
                <a:xfrm>
                  <a:off x="683568" y="3116967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Овал 34"/>
                <p:cNvSpPr/>
                <p:nvPr/>
              </p:nvSpPr>
              <p:spPr>
                <a:xfrm>
                  <a:off x="971600" y="3116966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5" name="Группа 24"/>
              <p:cNvGrpSpPr/>
              <p:nvPr/>
            </p:nvGrpSpPr>
            <p:grpSpPr>
              <a:xfrm>
                <a:off x="3616037" y="3131276"/>
                <a:ext cx="333751" cy="45720"/>
                <a:chOff x="683568" y="3116966"/>
                <a:chExt cx="333751" cy="45720"/>
              </a:xfrm>
            </p:grpSpPr>
            <p:sp>
              <p:nvSpPr>
                <p:cNvPr id="32" name="Овал 31"/>
                <p:cNvSpPr/>
                <p:nvPr/>
              </p:nvSpPr>
              <p:spPr>
                <a:xfrm>
                  <a:off x="683568" y="3116967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" name="Овал 32"/>
                <p:cNvSpPr/>
                <p:nvPr/>
              </p:nvSpPr>
              <p:spPr>
                <a:xfrm>
                  <a:off x="971600" y="3116966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6" name="Группа 25"/>
              <p:cNvGrpSpPr/>
              <p:nvPr/>
            </p:nvGrpSpPr>
            <p:grpSpPr>
              <a:xfrm>
                <a:off x="4202245" y="3131277"/>
                <a:ext cx="333751" cy="45720"/>
                <a:chOff x="683568" y="3116966"/>
                <a:chExt cx="333751" cy="45720"/>
              </a:xfrm>
            </p:grpSpPr>
            <p:sp>
              <p:nvSpPr>
                <p:cNvPr id="30" name="Овал 29"/>
                <p:cNvSpPr/>
                <p:nvPr/>
              </p:nvSpPr>
              <p:spPr>
                <a:xfrm>
                  <a:off x="683568" y="3116967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Овал 30"/>
                <p:cNvSpPr/>
                <p:nvPr/>
              </p:nvSpPr>
              <p:spPr>
                <a:xfrm>
                  <a:off x="971600" y="3116966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7" name="Группа 26"/>
              <p:cNvGrpSpPr/>
              <p:nvPr/>
            </p:nvGrpSpPr>
            <p:grpSpPr>
              <a:xfrm>
                <a:off x="4763264" y="3145920"/>
                <a:ext cx="333751" cy="45720"/>
                <a:chOff x="683568" y="3116966"/>
                <a:chExt cx="333751" cy="45720"/>
              </a:xfrm>
            </p:grpSpPr>
            <p:sp>
              <p:nvSpPr>
                <p:cNvPr id="28" name="Овал 27"/>
                <p:cNvSpPr/>
                <p:nvPr/>
              </p:nvSpPr>
              <p:spPr>
                <a:xfrm>
                  <a:off x="683568" y="3116967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9" name="Овал 28"/>
                <p:cNvSpPr/>
                <p:nvPr/>
              </p:nvSpPr>
              <p:spPr>
                <a:xfrm>
                  <a:off x="971600" y="3116966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60" name="Прямоугольник 59"/>
          <p:cNvSpPr/>
          <p:nvPr/>
        </p:nvSpPr>
        <p:spPr>
          <a:xfrm>
            <a:off x="4457184" y="1364136"/>
            <a:ext cx="51582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838446" y="1431413"/>
            <a:ext cx="26913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50" y="3028021"/>
            <a:ext cx="3149777" cy="2924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D74E-8F9F-4892-85D2-09EB427B8D2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8" grpId="0"/>
      <p:bldP spid="10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1416</TotalTime>
  <Words>1044</Words>
  <Application>Microsoft Office PowerPoint</Application>
  <PresentationFormat>Экран (4:3)</PresentationFormat>
  <Paragraphs>220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Формула</vt:lpstr>
      <vt:lpstr>Обобщающий урок по теме  «Числовые выражения,  содержащие знаки «+» и  «-» »</vt:lpstr>
      <vt:lpstr>Цели урока: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Используя шкалу термометра, найдите значение выражения. Зашифрованное слово – порода собаки. </vt:lpstr>
      <vt:lpstr>Сложите числа с помощью координатной прямой</vt:lpstr>
      <vt:lpstr>Найдите значение выражения, выполнив схематически рисунок.             Зашифрованное слово – птица. </vt:lpstr>
      <vt:lpstr>Презентация PowerPoint</vt:lpstr>
      <vt:lpstr>Найдите значение выражения, используя понятия «доходы» и «расходы». Заполните таблицу. Зашифрованное слово – порода кошки.</vt:lpstr>
      <vt:lpstr>Самостоятельная работа</vt:lpstr>
      <vt:lpstr>Домашнее задание № 196(а, в),  195, 213.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Admin</cp:lastModifiedBy>
  <cp:revision>76</cp:revision>
  <dcterms:created xsi:type="dcterms:W3CDTF">2015-07-02T06:16:33Z</dcterms:created>
  <dcterms:modified xsi:type="dcterms:W3CDTF">2015-07-13T19:42:38Z</dcterms:modified>
</cp:coreProperties>
</file>