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73" r:id="rId4"/>
    <p:sldId id="258" r:id="rId5"/>
    <p:sldId id="260" r:id="rId6"/>
    <p:sldId id="262" r:id="rId7"/>
    <p:sldId id="265" r:id="rId8"/>
    <p:sldId id="264" r:id="rId9"/>
    <p:sldId id="266" r:id="rId10"/>
    <p:sldId id="267" r:id="rId11"/>
    <p:sldId id="268" r:id="rId12"/>
    <p:sldId id="269" r:id="rId13"/>
    <p:sldId id="275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5A06"/>
    <a:srgbClr val="2AF11B"/>
    <a:srgbClr val="800080"/>
    <a:srgbClr val="FF66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90" autoAdjust="0"/>
  </p:normalViewPr>
  <p:slideViewPr>
    <p:cSldViewPr>
      <p:cViewPr>
        <p:scale>
          <a:sx n="75" d="100"/>
          <a:sy n="75" d="100"/>
        </p:scale>
        <p:origin x="-69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4C8F1-4D17-4FB1-A4A0-07F82150FFFD}" type="datetimeFigureOut">
              <a:rPr lang="ru-RU" smtClean="0"/>
              <a:pPr/>
              <a:t>13.07.2015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025C8-0AF6-40EC-BEF1-700418EBC25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794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025C8-0AF6-40EC-BEF1-700418EBC25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E025C8-0AF6-40EC-BEF1-700418EBC25F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7FF87-7BE7-4AF2-8E22-0B608B272442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6112-C9CF-4DBF-9846-8030641EA767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1622-438A-42F1-A09A-2BA2E45C0656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22876-4276-48FB-AB92-42B44E2EA118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650F2-DC61-4CFE-852F-7496020C7055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D024-A4FD-4005-9178-F218D70D96DD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99FA-2E01-4E40-8715-8218AFD96949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E603-75FF-4A0A-9615-18A0414CE836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AFC13-1BFE-4F37-A850-9D88635B587A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6AB1-0E8F-493D-9401-40EAAB779CA2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0FEC3-4803-447C-8DF7-EA6EEC553D7A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C99E2-142F-41B9-AA35-416A3701A358}" type="datetime1">
              <a:rPr lang="ru-RU" smtClean="0"/>
              <a:pPr/>
              <a:t>13.07.2015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EED74E-8F9F-4892-85D2-09EB427B8D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esktop\винни пух\4271-ZGY5ZmJiODUx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251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8496944" cy="2016224"/>
          </a:xfrm>
          <a:ln cmpd="tri"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  <a:bevel/>
          </a:ln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по теме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«Применение правила вычисления значения</a:t>
            </a:r>
            <a:b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алгебраической суммы двух чисел»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1520" y="5249068"/>
            <a:ext cx="7092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Автор : учитель математики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СОШ №2 им. А. Асеева и Ю. Голикова,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ст. Гиагинской, Республики Адыгея</a:t>
            </a:r>
          </a:p>
          <a:p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Логачёва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Наталья Александровна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1\Desktop\винни пух\пуух.jpeg"/>
          <p:cNvPicPr>
            <a:picLocks noChangeAspect="1" noChangeArrowheads="1"/>
          </p:cNvPicPr>
          <p:nvPr/>
        </p:nvPicPr>
        <p:blipFill>
          <a:blip r:embed="rId2" cstate="print"/>
          <a:srcRect l="2362"/>
          <a:stretch>
            <a:fillRect/>
          </a:stretch>
        </p:blipFill>
        <p:spPr bwMode="auto">
          <a:xfrm>
            <a:off x="5148065" y="2636912"/>
            <a:ext cx="3995936" cy="3168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Найдите значение выражения, используя законы арифметических действий. Заполните таблицы. Слово, которое вы получите, - название птицы.</a:t>
            </a:r>
            <a:endParaRPr lang="ru-RU" sz="24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С. (-24) + (-18)  + (-12)=</a:t>
            </a:r>
          </a:p>
          <a:p>
            <a:pPr>
              <a:buNone/>
            </a:pPr>
            <a:r>
              <a:rPr lang="ru-RU" dirty="0" smtClean="0"/>
              <a:t>Ы. (-25)+(+58) + (-75)=</a:t>
            </a:r>
          </a:p>
          <a:p>
            <a:pPr>
              <a:buNone/>
            </a:pPr>
            <a:r>
              <a:rPr lang="ru-RU" dirty="0" smtClean="0"/>
              <a:t>Й. (-45)+(+24)  + (+26)=</a:t>
            </a:r>
          </a:p>
          <a:p>
            <a:pPr>
              <a:buNone/>
            </a:pPr>
            <a:r>
              <a:rPr lang="ru-RU" dirty="0" smtClean="0"/>
              <a:t>Н. (+65) + (-38) + (-32)=</a:t>
            </a:r>
            <a:endParaRPr lang="ru-RU" b="1" dirty="0" smtClean="0"/>
          </a:p>
          <a:p>
            <a:pPr>
              <a:buNone/>
            </a:pPr>
            <a:r>
              <a:rPr lang="ru-RU" dirty="0" smtClean="0"/>
              <a:t>Р. (-64) + (+82) + (-36)=</a:t>
            </a:r>
          </a:p>
          <a:p>
            <a:pPr>
              <a:buNone/>
            </a:pPr>
            <a:r>
              <a:rPr lang="ru-RU" dirty="0" smtClean="0"/>
              <a:t>А. (-32) + (-82) + (+132)=</a:t>
            </a:r>
          </a:p>
          <a:p>
            <a:pPr>
              <a:buNone/>
            </a:pPr>
            <a:r>
              <a:rPr lang="ru-RU" dirty="0" smtClean="0"/>
              <a:t>К. (-69) + (+16) + (+34)=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5805264"/>
          <a:ext cx="6095999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70857"/>
                <a:gridCol w="870857"/>
                <a:gridCol w="870857"/>
                <a:gridCol w="870857"/>
                <a:gridCol w="870857"/>
                <a:gridCol w="870857"/>
                <a:gridCol w="8708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-54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-42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804248" y="5805264"/>
          <a:ext cx="2039889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79963"/>
                <a:gridCol w="679963"/>
                <a:gridCol w="6799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99992" y="1556792"/>
            <a:ext cx="936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- 54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31840" y="609329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7984" y="2132856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-42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88024" y="609329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99992" y="2708920"/>
            <a:ext cx="3930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80112" y="6093296"/>
            <a:ext cx="792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27984" y="3284984"/>
            <a:ext cx="526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-5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23928" y="609329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5976" y="3861048"/>
            <a:ext cx="731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-18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75656" y="6093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11818" y="6093296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4008" y="450912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51720" y="609329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72400" y="609329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6256" y="609329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499992" y="5085184"/>
            <a:ext cx="731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1520" y="6093296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Номер слайда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088" y="1556793"/>
            <a:ext cx="4760913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 descr="C:\Users\1\Desktop\винни пух\91356b1a3c6aa425bb20ffabe7855f06_02_vinipu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933056"/>
            <a:ext cx="4176464" cy="29249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Запишите выражение без скобок и вычислите  его значение. Зашифрованное слово – порода собаки.</a:t>
            </a:r>
            <a:endParaRPr lang="ru-RU" sz="28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6413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Р.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4,5 + (-8,2) =                                                 </a:t>
            </a: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 Д.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- 4,8 – (+2,4) =</a:t>
            </a:r>
          </a:p>
          <a:p>
            <a:pPr>
              <a:buNone/>
            </a:pP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   (+7,1) – (-2,9) =                                             </a:t>
            </a: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А.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5,3 – (-7,6) =</a:t>
            </a:r>
          </a:p>
          <a:p>
            <a:pPr>
              <a:buNone/>
            </a:pP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Н.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-4,7 + (-3,3) =                                                 </a:t>
            </a: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Е.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(-11,9) + (-3,1) =</a:t>
            </a:r>
          </a:p>
          <a:p>
            <a:pPr>
              <a:buNone/>
            </a:pP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(-2,8) – (+5,5) =                                              </a:t>
            </a: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Я.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(+4,2) – (+7,3) =</a:t>
            </a:r>
          </a:p>
          <a:p>
            <a:pPr>
              <a:buNone/>
            </a:pP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Г.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12,5 – (-8,4) =                                                 С.   (-10,5) – (-3,2) =</a:t>
            </a:r>
          </a:p>
          <a:p>
            <a:pPr>
              <a:buNone/>
            </a:pP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К.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– 7,4 + (+9,5)=                                                </a:t>
            </a:r>
            <a:r>
              <a:rPr lang="ru-RU" sz="20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Н.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(-8,2) + (+9,1) =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55580" y="3933056"/>
          <a:ext cx="7560840" cy="7670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630070"/>
                <a:gridCol w="630070"/>
                <a:gridCol w="630070"/>
                <a:gridCol w="630070"/>
                <a:gridCol w="630070"/>
                <a:gridCol w="630070"/>
                <a:gridCol w="630070"/>
                <a:gridCol w="630070"/>
                <a:gridCol w="630070"/>
                <a:gridCol w="630070"/>
                <a:gridCol w="630070"/>
                <a:gridCol w="63007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20,9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-3,7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-15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-8,3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-7,2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-7,3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12,9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-3,1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39752" y="1484784"/>
            <a:ext cx="58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-3,7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2" y="42930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99792" y="1844824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4293096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555776" y="220486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-8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71800" y="429309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771800" y="2564904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8,3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7944" y="4293096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555776" y="292494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20,9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71600" y="429309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627784" y="328498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2,1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16216" y="4293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7596336" y="148478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-7,2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92080" y="4293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7452320" y="1844824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12,9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92280" y="4293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740352" y="2204864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-15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79712" y="429309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Е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7812360" y="2564904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-3,1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40352" y="4293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Я</a:t>
            </a:r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7740352" y="2924944"/>
            <a:ext cx="587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-7,3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796136" y="42930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740352" y="3356992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0,9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16016" y="4293096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</a:t>
            </a:r>
            <a:endParaRPr lang="ru-RU" dirty="0"/>
          </a:p>
        </p:txBody>
      </p:sp>
      <p:sp>
        <p:nvSpPr>
          <p:cNvPr id="33" name="Номер слайда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367" y="304477"/>
            <a:ext cx="4760913" cy="3687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1\Desktop\винни пух\2593_s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406804" cy="17008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C5A06"/>
                </a:solidFill>
                <a:latin typeface="Times New Roman" pitchFamily="18" charset="0"/>
                <a:cs typeface="Times New Roman" pitchFamily="18" charset="0"/>
              </a:rPr>
              <a:t>Самостоятельная работа</a:t>
            </a:r>
            <a:endParaRPr lang="ru-RU" sz="3200" dirty="0">
              <a:solidFill>
                <a:srgbClr val="0C5A0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36712" y="1700808"/>
            <a:ext cx="8507288" cy="2232248"/>
          </a:xfrm>
        </p:spPr>
        <p:txBody>
          <a:bodyPr>
            <a:normAutofit/>
          </a:bodyPr>
          <a:lstStyle/>
          <a:p>
            <a:pPr marL="457200" indent="-457200" algn="ctr">
              <a:buAutoNum type="arabicPeriod"/>
            </a:pPr>
            <a:r>
              <a:rPr lang="ru-RU" sz="2000" dirty="0" smtClean="0"/>
              <a:t>Вычислите:</a:t>
            </a:r>
          </a:p>
          <a:p>
            <a:pPr marL="457200" indent="-45720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-2,7+ (-24,3) – (-5,1) + (-9,4);      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– 13,2 + (-5,7) – (+4,3) – (-16,2);</a:t>
            </a:r>
          </a:p>
          <a:p>
            <a:pPr marL="457200" indent="-457200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)-13,3 + 4,9 – (-15,34) + (-26,75) +    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-12,9 + 8,14 - (-9,23) + (-14,3)+</a:t>
            </a:r>
          </a:p>
          <a:p>
            <a:pPr marL="457200" indent="-45720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+ 18,46 + (-10,95);                                          + 7,63 + (-12,8);</a:t>
            </a:r>
          </a:p>
          <a:p>
            <a:pPr marL="457200" indent="-457200"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683568" y="3284984"/>
          <a:ext cx="2427288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Формула" r:id="rId5" imgW="1498320" imgH="393480" progId="Equation.3">
                  <p:embed/>
                </p:oleObj>
              </mc:Choice>
              <mc:Fallback>
                <p:oleObj name="Формула" r:id="rId5" imgW="149832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284984"/>
                        <a:ext cx="2427288" cy="68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932040" y="3284984"/>
          <a:ext cx="2736304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Формула" r:id="rId7" imgW="1511280" imgH="393480" progId="Equation.3">
                  <p:embed/>
                </p:oleObj>
              </mc:Choice>
              <mc:Fallback>
                <p:oleObj name="Формула" r:id="rId7" imgW="15112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3284984"/>
                        <a:ext cx="2736304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23528" y="4005064"/>
            <a:ext cx="446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  четырёхугольнике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MNPK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сторона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MN= 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см. Выразите остальные стороны этого четырёхугольника, если: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2 см меньше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2,125 раза  больше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2 см больше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PK.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Составьте уравнение, зная, что периметр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MNPK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равен 8,75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см. Решите полученное уравнение. Найдите длину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6016" y="4005064"/>
            <a:ext cx="46440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В  четырёхугольнике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ABCD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сторона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 = x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см. Выразите остальные стороны этого четырёхугольника, если: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BC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 меньше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,125 раза  больше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 больше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Составьте уравнение, зная, что периметр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ABCD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равен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10,2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см. Решите полученное уравнение. Найдите длину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644008" y="2060848"/>
            <a:ext cx="72008" cy="4797152"/>
          </a:xfrm>
          <a:prstGeom prst="line">
            <a:avLst/>
          </a:prstGeom>
          <a:ln cmpd="sng">
            <a:solidFill>
              <a:srgbClr val="0C5A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660232" y="15567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В-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39752" y="15567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В-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solidFill>
                  <a:srgbClr val="FF0000"/>
                </a:solidFill>
              </a:rPr>
              <a:t>Домашнее задание</a:t>
            </a:r>
            <a:br>
              <a:rPr lang="ru-RU" sz="31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00FFFF"/>
                </a:solidFill>
              </a:rPr>
              <a:t>№266(</a:t>
            </a:r>
            <a:r>
              <a:rPr lang="ru-RU" dirty="0" err="1" smtClean="0">
                <a:solidFill>
                  <a:srgbClr val="00FFFF"/>
                </a:solidFill>
              </a:rPr>
              <a:t>а;в</a:t>
            </a:r>
            <a:r>
              <a:rPr lang="ru-RU" dirty="0" smtClean="0">
                <a:solidFill>
                  <a:srgbClr val="00FFFF"/>
                </a:solidFill>
              </a:rPr>
              <a:t>), 269(</a:t>
            </a:r>
            <a:r>
              <a:rPr lang="ru-RU" dirty="0" err="1" smtClean="0">
                <a:solidFill>
                  <a:srgbClr val="00FFFF"/>
                </a:solidFill>
              </a:rPr>
              <a:t>а;б</a:t>
            </a:r>
            <a:r>
              <a:rPr lang="ru-RU" dirty="0" smtClean="0">
                <a:solidFill>
                  <a:srgbClr val="00FFFF"/>
                </a:solidFill>
              </a:rPr>
              <a:t>),</a:t>
            </a:r>
            <a:br>
              <a:rPr lang="ru-RU" dirty="0" smtClean="0">
                <a:solidFill>
                  <a:srgbClr val="00FFFF"/>
                </a:solidFill>
              </a:rPr>
            </a:br>
            <a:r>
              <a:rPr lang="ru-RU" dirty="0" smtClean="0">
                <a:solidFill>
                  <a:srgbClr val="00FFFF"/>
                </a:solidFill>
              </a:rPr>
              <a:t> 273(</a:t>
            </a:r>
            <a:r>
              <a:rPr lang="ru-RU" dirty="0" err="1" smtClean="0">
                <a:solidFill>
                  <a:srgbClr val="00FFFF"/>
                </a:solidFill>
              </a:rPr>
              <a:t>а;в</a:t>
            </a:r>
            <a:r>
              <a:rPr lang="ru-RU" dirty="0" smtClean="0">
                <a:solidFill>
                  <a:srgbClr val="00FFFF"/>
                </a:solidFill>
              </a:rPr>
              <a:t>).</a:t>
            </a:r>
            <a:endParaRPr lang="ru-RU" dirty="0">
              <a:solidFill>
                <a:srgbClr val="00FFFF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8445624" cy="561662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8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Рефлексия:</a:t>
            </a:r>
            <a:endParaRPr lang="ru-RU" sz="8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200" u="sng" dirty="0">
                <a:latin typeface="Times New Roman" pitchFamily="18" charset="0"/>
                <a:cs typeface="Times New Roman" pitchFamily="18" charset="0"/>
              </a:rPr>
              <a:t>Оцените себя</a:t>
            </a:r>
            <a:r>
              <a:rPr lang="ru-RU" sz="6200" u="sng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6200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Чему я сегодня научился? </a:t>
            </a:r>
          </a:p>
          <a:p>
            <a:pPr marL="0" indent="0"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Смогу ли я использовать свои знания, 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тобы </a:t>
            </a: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выполнить д/з?</a:t>
            </a:r>
          </a:p>
          <a:p>
            <a:pPr marL="0" indent="0"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Что было для меня  интересным? </a:t>
            </a:r>
          </a:p>
          <a:p>
            <a:pPr marL="0" indent="0">
              <a:buNone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Что осталось непонятным? </a:t>
            </a:r>
            <a:endParaRPr lang="ru-RU" sz="6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предметные результаты</a:t>
            </a:r>
          </a:p>
          <a:p>
            <a:pPr>
              <a:buFont typeface="Wingdings" pitchFamily="2" charset="2"/>
              <a:buChar char="q"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Могут выполнять вычисления значений выражений, в которых рассматриваются суммы положительных и отрицательных чисел. 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Могут свободно вычислять алгебраические суммы с обыкновенными дробями и смешанными числами. 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Могут проводить анализ данного 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, аргументировать решение, презентовать решения</a:t>
            </a:r>
            <a:r>
              <a:rPr lang="ru-RU" sz="6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ru-RU" sz="6200" dirty="0">
                <a:latin typeface="Times New Roman" pitchFamily="18" charset="0"/>
                <a:cs typeface="Times New Roman" pitchFamily="18" charset="0"/>
              </a:rPr>
              <a:t>Воспроизведение прослушанной и прочитанной информации с заданной степенью свернутости. </a:t>
            </a:r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464" y="12080"/>
            <a:ext cx="3662536" cy="366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91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винни пух\74429132_3241851_379_0_4cbf1edc03e8f2c6641163af4a98ba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69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71600" y="404664"/>
            <a:ext cx="7772400" cy="12319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8000" b="1" dirty="0" smtClean="0">
                <a:solidFill>
                  <a:srgbClr val="FF3300"/>
                </a:solidFill>
                <a:latin typeface="Monotype Corsiva" pitchFamily="66" charset="0"/>
              </a:rPr>
              <a:t>Спасибо за урок!</a:t>
            </a:r>
          </a:p>
        </p:txBody>
      </p:sp>
      <p:sp>
        <p:nvSpPr>
          <p:cNvPr id="29699" name="Номер слайда 5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35DA78F9-D25B-4667-9A38-91A33EB7011E}" type="slidenum">
              <a:rPr lang="ru-RU" smtClean="0"/>
              <a:pPr/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2990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Цели урока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3996" y="1196752"/>
            <a:ext cx="878497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2000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повторение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правила вычисления значения алгебраической суммы двух чисел;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формирование умений применения данного правила при вычислении значений алгебраической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суммы,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проверить усвоение материала в ходе выполнения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упражнений. </a:t>
            </a:r>
          </a:p>
          <a:p>
            <a:r>
              <a:rPr lang="ru-RU" sz="20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развивать наблюдательность, внимание, память, логическую и математическую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речь.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u="sng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воспитательные</a:t>
            </a:r>
            <a:r>
              <a:rPr lang="ru-RU" sz="2000" i="1" u="sng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000" i="1" u="sng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аккуратность, взаимоуважение, активизация познавательной и творческой активности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учащихся.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Тип уроки  -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совершенствования знаний, умений и навыков, целевого применения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усвоенного.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Вид урока – учебный практикум, метод программированных заданий.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-108520" y="4564"/>
            <a:ext cx="8229600" cy="692150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2AF11B"/>
                </a:solidFill>
                <a:latin typeface="Times New Roman" pitchFamily="18" charset="0"/>
                <a:cs typeface="Times New Roman" pitchFamily="18" charset="0"/>
              </a:rPr>
              <a:t>СТИХОТВОРЕНИЕ </a:t>
            </a:r>
            <a:endParaRPr lang="ru-RU" sz="3200" b="1" dirty="0" smtClean="0">
              <a:solidFill>
                <a:srgbClr val="2AF11B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179512" y="836613"/>
            <a:ext cx="8229600" cy="6021387"/>
          </a:xfrm>
        </p:spPr>
        <p:txBody>
          <a:bodyPr/>
          <a:lstStyle/>
          <a:p>
            <a:pPr>
              <a:buFontTx/>
              <a:buNone/>
            </a:pPr>
            <a:r>
              <a:rPr lang="ru-RU" dirty="0" smtClean="0"/>
              <a:t> </a:t>
            </a: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Если уж захочется вам сложить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Числа отрицательные, нечего тужить: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Надо сумму модулей быстренько узнать,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К ней потом знак «минус» взять да приписать.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Если числа с разными знаками дадут,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Чтоб найти их сумму, все мы тут как тут.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Больший модуль быстро очень выбираем.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Из него мы меньший вычитаем.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Самое же главное – знак не позабыть!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- Вы какой поставите? – мы хотим спросить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   - Вам секрет откроем, проще дела нет,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pPr>
              <a:buFontTx/>
              <a:buNone/>
            </a:pPr>
            <a:r>
              <a:rPr lang="ru-RU" sz="2400" b="1" i="1" dirty="0" smtClean="0">
                <a:solidFill>
                  <a:srgbClr val="0C5A06"/>
                </a:solidFill>
                <a:latin typeface="Times New Roman" pitchFamily="18" charset="0"/>
              </a:rPr>
              <a:t>Знак, где модуль больше, запиши в ответ.</a:t>
            </a:r>
            <a:endParaRPr lang="ru-RU" sz="2400" b="1" dirty="0" smtClean="0">
              <a:solidFill>
                <a:srgbClr val="0C5A06"/>
              </a:solidFill>
              <a:latin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677" y="4564"/>
            <a:ext cx="3051043" cy="2288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726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Двойная стрелка влево/вверх 33"/>
          <p:cNvSpPr/>
          <p:nvPr/>
        </p:nvSpPr>
        <p:spPr>
          <a:xfrm rot="16200000">
            <a:off x="6192180" y="1232756"/>
            <a:ext cx="360040" cy="158417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войная стрелка влево/вверх 34"/>
          <p:cNvSpPr/>
          <p:nvPr/>
        </p:nvSpPr>
        <p:spPr>
          <a:xfrm rot="10800000">
            <a:off x="2411760" y="1844824"/>
            <a:ext cx="1440160" cy="36004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267744" y="188640"/>
            <a:ext cx="4896544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293496" cy="85010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ПРАВИЛО ВЫЧИСЛЕНИЯ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АЛГЕБРАИЧЕСКОЙ СУММЫ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3491880" y="1340768"/>
            <a:ext cx="2520280" cy="1224136"/>
          </a:xfrm>
          <a:prstGeom prst="flowChartDecision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95936" y="155679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сумма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115616" y="3573016"/>
            <a:ext cx="2952328" cy="1368152"/>
          </a:xfrm>
          <a:prstGeom prst="flowChartProcess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508104" y="3573016"/>
            <a:ext cx="2952328" cy="1368152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043608" y="5157192"/>
            <a:ext cx="2952328" cy="1368152"/>
          </a:xfrm>
          <a:prstGeom prst="flowChartProcess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5508104" y="5157192"/>
            <a:ext cx="2952328" cy="1368152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331640" y="3645024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сложить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модули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8104" y="3429000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большего модуля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вычесть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меньший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9632" y="5157192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 суммой поставить знак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слагаемых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6136" y="5085184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 суммой поставить знак 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уменьшаемого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ссылка на другую страницу 15"/>
          <p:cNvSpPr/>
          <p:nvPr/>
        </p:nvSpPr>
        <p:spPr>
          <a:xfrm>
            <a:off x="1259632" y="2132856"/>
            <a:ext cx="2664296" cy="1224136"/>
          </a:xfrm>
          <a:prstGeom prst="flowChartOffpageConnector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сылка на другую страницу 16"/>
          <p:cNvSpPr/>
          <p:nvPr/>
        </p:nvSpPr>
        <p:spPr>
          <a:xfrm>
            <a:off x="5508104" y="2204864"/>
            <a:ext cx="2808312" cy="1224136"/>
          </a:xfrm>
          <a:prstGeom prst="flowChartOffpage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547664" y="1988840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знаки слагаемых одинаковые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12160" y="2060848"/>
            <a:ext cx="1872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знаки слагаемых разные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6948264" y="4941168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6876256" y="3356992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2483768" y="4941168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2483768" y="3356992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Двойная стрелка влево/вверх 33"/>
          <p:cNvSpPr/>
          <p:nvPr/>
        </p:nvSpPr>
        <p:spPr>
          <a:xfrm rot="16200000">
            <a:off x="6192180" y="1232756"/>
            <a:ext cx="360040" cy="158417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войная стрелка влево/вверх 34"/>
          <p:cNvSpPr/>
          <p:nvPr/>
        </p:nvSpPr>
        <p:spPr>
          <a:xfrm rot="10800000">
            <a:off x="2411760" y="1844824"/>
            <a:ext cx="1440160" cy="36004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1907704" y="188640"/>
            <a:ext cx="5544616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ПРАВИЛО ВЫЧИСЛЕНИЯ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АЛГЕБРАИЧЕСКОЙ СУММЫ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3491880" y="1340768"/>
            <a:ext cx="2520280" cy="1224136"/>
          </a:xfrm>
          <a:prstGeom prst="flowChartDecision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95936" y="155679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- 17+11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115616" y="3573016"/>
            <a:ext cx="2952328" cy="1368152"/>
          </a:xfrm>
          <a:prstGeom prst="flowChartProcess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508104" y="3573016"/>
            <a:ext cx="2952328" cy="1368152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043608" y="5157192"/>
            <a:ext cx="2952328" cy="1368152"/>
          </a:xfrm>
          <a:prstGeom prst="flowChartProcess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5508104" y="5157192"/>
            <a:ext cx="2952328" cy="1368152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331640" y="3645024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сложить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модули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80112" y="3717032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 большего модуля 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вычесть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меньший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59632" y="5157192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 суммой поставить знак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слагаемых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6136" y="5085184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перед суммой поставить знак  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уменьшаемого</a:t>
            </a:r>
          </a:p>
        </p:txBody>
      </p:sp>
      <p:sp>
        <p:nvSpPr>
          <p:cNvPr id="16" name="Блок-схема: ссылка на другую страницу 15"/>
          <p:cNvSpPr/>
          <p:nvPr/>
        </p:nvSpPr>
        <p:spPr>
          <a:xfrm>
            <a:off x="1331640" y="2204864"/>
            <a:ext cx="2520280" cy="1224136"/>
          </a:xfrm>
          <a:prstGeom prst="flowChartOffpageConnector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сылка на другую страницу 16"/>
          <p:cNvSpPr/>
          <p:nvPr/>
        </p:nvSpPr>
        <p:spPr>
          <a:xfrm>
            <a:off x="5796136" y="2204864"/>
            <a:ext cx="2304256" cy="1224136"/>
          </a:xfrm>
          <a:prstGeom prst="flowChartOffpage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403648" y="2060848"/>
            <a:ext cx="23042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знаки слагаемых одинаковые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12160" y="2060848"/>
            <a:ext cx="1872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знаки слагаемых разные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6948264" y="4941168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6876256" y="3356992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2483768" y="4941168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2483768" y="3356992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228184" y="436510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17-11=6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00192" y="6093296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Ответ: -6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Номер слайда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111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1111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1111"/>
                                      </p:to>
                                    </p:animClr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Двойная стрелка влево/вверх 33"/>
          <p:cNvSpPr/>
          <p:nvPr/>
        </p:nvSpPr>
        <p:spPr>
          <a:xfrm rot="16200000">
            <a:off x="6192180" y="1232756"/>
            <a:ext cx="360040" cy="1584176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Двойная стрелка влево/вверх 34"/>
          <p:cNvSpPr/>
          <p:nvPr/>
        </p:nvSpPr>
        <p:spPr>
          <a:xfrm rot="10800000">
            <a:off x="2411760" y="1844824"/>
            <a:ext cx="1440160" cy="36004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2195736" y="188640"/>
            <a:ext cx="5184576" cy="108012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ПРАВИЛО ВЫЧИСЛЕНИЯ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АЛГЕБРАИЧЕСКОЙ СУММЫ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решение 3"/>
          <p:cNvSpPr/>
          <p:nvPr/>
        </p:nvSpPr>
        <p:spPr>
          <a:xfrm>
            <a:off x="3491880" y="1340768"/>
            <a:ext cx="2520280" cy="1224136"/>
          </a:xfrm>
          <a:prstGeom prst="flowChartDecision">
            <a:avLst/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95936" y="1556792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- 8 - 12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1115616" y="3573016"/>
            <a:ext cx="2952328" cy="1368152"/>
          </a:xfrm>
          <a:prstGeom prst="flowChartProcess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508104" y="3573016"/>
            <a:ext cx="2952328" cy="1368152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043608" y="5157192"/>
            <a:ext cx="2952328" cy="1368152"/>
          </a:xfrm>
          <a:prstGeom prst="flowChartProcess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процесс 9"/>
          <p:cNvSpPr/>
          <p:nvPr/>
        </p:nvSpPr>
        <p:spPr>
          <a:xfrm>
            <a:off x="5508104" y="5157192"/>
            <a:ext cx="2952328" cy="1368152"/>
          </a:xfrm>
          <a:prstGeom prst="flowChart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331640" y="3645024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сложить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модули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08104" y="3429000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большего модуля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вычесть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меньший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59632" y="5157192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перед суммой поставить знак </a:t>
            </a: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слагаемых</a:t>
            </a:r>
            <a:endParaRPr lang="ru-RU" sz="20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96136" y="5085184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перед суммой поставить знак  </a:t>
            </a:r>
            <a:r>
              <a:rPr lang="ru-RU" sz="28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уменьшаемого</a:t>
            </a:r>
            <a:endParaRPr lang="ru-RU" sz="2800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Блок-схема: ссылка на другую страницу 15"/>
          <p:cNvSpPr/>
          <p:nvPr/>
        </p:nvSpPr>
        <p:spPr>
          <a:xfrm>
            <a:off x="1331640" y="2204864"/>
            <a:ext cx="2520280" cy="1224136"/>
          </a:xfrm>
          <a:prstGeom prst="flowChartOffpageConnector">
            <a:avLst/>
          </a:prstGeom>
          <a:solidFill>
            <a:srgbClr val="2AF1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ссылка на другую страницу 16"/>
          <p:cNvSpPr/>
          <p:nvPr/>
        </p:nvSpPr>
        <p:spPr>
          <a:xfrm>
            <a:off x="5796136" y="2204864"/>
            <a:ext cx="2304256" cy="1224136"/>
          </a:xfrm>
          <a:prstGeom prst="flowChartOffpageConnector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259632" y="1988840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знаки слагаемых одинаковые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12160" y="2060848"/>
            <a:ext cx="1872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знаки слагаемых разные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6948264" y="4941168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6876256" y="3356992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2483768" y="4941168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2483768" y="3356992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763688" y="4149080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8+12=20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79712" y="6093296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- 20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1111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1111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1111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 descr="C:\Users\1\Desktop\винни пух\im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3510230" cy="26369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339752" y="1628800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+ (- </a:t>
            </a:r>
            <a:r>
              <a:rPr lang="ru-RU" sz="7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= 0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1760" y="3356992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+ (- а) = 0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7824" y="4869160"/>
            <a:ext cx="34323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+ а = </a:t>
            </a:r>
            <a:r>
              <a:rPr lang="ru-RU" sz="7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7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1\Desktop\винни пух\my-little-pony-фэндомы-Rarity-mane-6-1161276.gif"/>
          <p:cNvPicPr>
            <a:picLocks noChangeAspect="1" noChangeArrowheads="1"/>
          </p:cNvPicPr>
          <p:nvPr/>
        </p:nvPicPr>
        <p:blipFill>
          <a:blip r:embed="rId2" cstate="print"/>
          <a:srcRect b="4941"/>
          <a:stretch>
            <a:fillRect/>
          </a:stretch>
        </p:blipFill>
        <p:spPr bwMode="auto">
          <a:xfrm>
            <a:off x="2771800" y="4087392"/>
            <a:ext cx="3448050" cy="27706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значение выражения устно, используя правило вычисления алгебраической суммы:</a:t>
            </a:r>
            <a:endParaRPr lang="ru-RU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177281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99592" y="177281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17 – 19 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1772816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- 2;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2348880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б) – 6 +23 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71800" y="2348880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17;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852936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в) – 6 – 23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2852936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-29;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9592" y="335699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г) – 17 – 19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3356992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-36;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592" y="386104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– 34 + 57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59832" y="386104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23;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27984" y="177281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е) – 34 -  57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32240" y="1772816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- 91;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5976" y="2276872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ж) 18 – 18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72200" y="2276872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27984" y="278092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0 + (-25)=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44208" y="278092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-25;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427984" y="3284984"/>
            <a:ext cx="2337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и) – 13 + 13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660232" y="3284984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427984" y="3861048"/>
            <a:ext cx="2590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к)  14 + (- 14) =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804248" y="3861048"/>
            <a:ext cx="720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  <p:bldP spid="14" grpId="0"/>
      <p:bldP spid="15" grpId="0"/>
      <p:bldP spid="17" grpId="0"/>
      <p:bldP spid="18" grpId="0"/>
      <p:bldP spid="20" grpId="0"/>
      <p:bldP spid="21" grpId="0"/>
      <p:bldP spid="22" grpId="0"/>
      <p:bldP spid="23" grpId="0"/>
      <p:bldP spid="25" grpId="0"/>
      <p:bldP spid="26" grpId="0"/>
      <p:bldP spid="31" grpId="0"/>
      <p:bldP spid="32" grpId="0"/>
      <p:bldP spid="39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1\Desktop\винни пух\1389956519_mult.jpeg"/>
          <p:cNvPicPr>
            <a:picLocks noChangeAspect="1" noChangeArrowheads="1"/>
          </p:cNvPicPr>
          <p:nvPr/>
        </p:nvPicPr>
        <p:blipFill>
          <a:blip r:embed="rId3" cstate="print"/>
          <a:srcRect l="8858"/>
          <a:stretch>
            <a:fillRect/>
          </a:stretch>
        </p:blipFill>
        <p:spPr bwMode="auto">
          <a:xfrm>
            <a:off x="3280925" y="908720"/>
            <a:ext cx="5863075" cy="49766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193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Вычислите, укажите правильный ответ. Зашифрованное слово -  порода гладкошёрстной французской овчарки.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74198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5,1+( - 8,3) =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-3,4;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   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(-5,1) - (+8,3) =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-13,2;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-13,4;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  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(-5,1) – (- 8,3) =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 -3,2;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3,2;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(+5,1) – (-8,3) =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-13,4;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13,2;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 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5,1 - (+8,3) =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-3,4;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 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5,1+(+8,3)=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13,2;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-13,4;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  </a:t>
            </a:r>
            <a:r>
              <a:rPr lang="ru-RU" sz="18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(-5,1)+(-8,3)=</a:t>
            </a:r>
          </a:p>
          <a:p>
            <a:pPr marL="514350" indent="-514350"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-13,4;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13,4;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-13,2.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75854" y="5875092"/>
          <a:ext cx="5868146" cy="982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1261"/>
                <a:gridCol w="889514"/>
                <a:gridCol w="815388"/>
                <a:gridCol w="815388"/>
                <a:gridCol w="889514"/>
                <a:gridCol w="815388"/>
                <a:gridCol w="901693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885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411760" y="134076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- 3,2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6488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55776" y="1988840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- 13,4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1960" y="6488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2636912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3,2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64886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55776" y="328498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13,4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796136" y="648866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95736" y="400506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- 3,2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2240" y="6488668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51720" y="4653136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13,4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524328" y="6488668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5736" y="530120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-13,4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63880" y="648866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EED74E-8F9F-4892-85D2-09EB427B8D21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611" y="756530"/>
            <a:ext cx="5003329" cy="512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5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</TotalTime>
  <Words>1153</Words>
  <Application>Microsoft Office PowerPoint</Application>
  <PresentationFormat>Экран (4:3)</PresentationFormat>
  <Paragraphs>245</Paragraphs>
  <Slides>14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Тема Office</vt:lpstr>
      <vt:lpstr>Формула</vt:lpstr>
      <vt:lpstr>Урок по теме «Применение правила вычисления значения алгебраической суммы двух чисел»</vt:lpstr>
      <vt:lpstr>Цели урока</vt:lpstr>
      <vt:lpstr>СТИХОТВОРЕНИЕ </vt:lpstr>
      <vt:lpstr>ПРАВИЛО ВЫЧИСЛЕНИЯ АЛГЕБРАИЧЕСКОЙ СУММЫ</vt:lpstr>
      <vt:lpstr>ПРАВИЛО ВЫЧИСЛЕНИЯ АЛГЕБРАИЧЕСКОЙ СУММЫ</vt:lpstr>
      <vt:lpstr>         ПРАВИЛО ВЫЧИСЛЕНИЯ           АЛГЕБРАИЧЕСКОЙ СУММЫ</vt:lpstr>
      <vt:lpstr>Презентация PowerPoint</vt:lpstr>
      <vt:lpstr>Найдите значение выражения устно, используя правило вычисления алгебраической суммы:</vt:lpstr>
      <vt:lpstr>Вычислите, укажите правильный ответ. Зашифрованное слово -  порода гладкошёрстной французской овчарки.</vt:lpstr>
      <vt:lpstr>Найдите значение выражения, используя законы арифметических действий. Заполните таблицы. Слово, которое вы получите, - название птицы.</vt:lpstr>
      <vt:lpstr>Запишите выражение без скобок и вычислите  его значение. Зашифрованное слово – порода собаки.</vt:lpstr>
      <vt:lpstr>Самостоятельная работа</vt:lpstr>
      <vt:lpstr>Домашнее задание №266(а;в), 269(а;б),  273(а;в).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29</cp:revision>
  <dcterms:created xsi:type="dcterms:W3CDTF">2015-07-02T06:16:33Z</dcterms:created>
  <dcterms:modified xsi:type="dcterms:W3CDTF">2015-07-13T19:39:16Z</dcterms:modified>
</cp:coreProperties>
</file>