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60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06"/>
    <a:srgbClr val="2AF11B"/>
    <a:srgbClr val="800080"/>
    <a:srgbClr val="FF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5" d="100"/>
          <a:sy n="75" d="100"/>
        </p:scale>
        <p:origin x="-6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4C8F1-4D17-4FB1-A4A0-07F82150FFFD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25C8-0AF6-40EC-BEF1-700418EBC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9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25C8-0AF6-40EC-BEF1-700418EBC2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25C8-0AF6-40EC-BEF1-700418EBC2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FF87-7BE7-4AF2-8E22-0B608B272442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6112-C9CF-4DBF-9846-8030641EA767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1622-438A-42F1-A09A-2BA2E45C0656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876-4276-48FB-AB92-42B44E2EA118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50F2-DC61-4CFE-852F-7496020C7055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D024-A4FD-4005-9178-F218D70D96DD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99FA-2E01-4E40-8715-8218AFD96949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E603-75FF-4A0A-9615-18A0414CE836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FC13-1BFE-4F37-A850-9D88635B587A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AB1-0E8F-493D-9401-40EAAB779CA2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EC3-4803-447C-8DF7-EA6EEC553D7A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9E2-142F-41B9-AA35-416A3701A358}" type="datetime1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D74E-8F9F-4892-85D2-09EB427B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винни пух\4271-ZGY5ZmJiODUx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1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96944" cy="2016224"/>
          </a:xfrm>
          <a:ln cmpd="tri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bevel/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по теме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«Применение правила вычисления значения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алгебраической суммы двух чисел»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249068"/>
            <a:ext cx="709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: учитель математики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№2 им. А. Асеева и Ю. Голикова,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ст. Гиагинской, Республики Адыгея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Логачёва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esktop\винни пух\пуух.jpeg"/>
          <p:cNvPicPr>
            <a:picLocks noChangeAspect="1" noChangeArrowheads="1"/>
          </p:cNvPicPr>
          <p:nvPr/>
        </p:nvPicPr>
        <p:blipFill>
          <a:blip r:embed="rId2" cstate="print"/>
          <a:srcRect l="2362"/>
          <a:stretch>
            <a:fillRect/>
          </a:stretch>
        </p:blipFill>
        <p:spPr bwMode="auto">
          <a:xfrm>
            <a:off x="5148065" y="2636912"/>
            <a:ext cx="3995936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выражения, используя законы арифметических действий. Заполните таблицы. Слово, которое вы получите, - название птицы.</a:t>
            </a:r>
            <a:endParaRPr lang="ru-RU" sz="24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С. (-24) + (-18)  + (-12)=</a:t>
            </a:r>
          </a:p>
          <a:p>
            <a:pPr>
              <a:buNone/>
            </a:pPr>
            <a:r>
              <a:rPr lang="ru-RU" dirty="0" smtClean="0"/>
              <a:t>Ы. (-25)+(+58) + (-75)=</a:t>
            </a:r>
          </a:p>
          <a:p>
            <a:pPr>
              <a:buNone/>
            </a:pPr>
            <a:r>
              <a:rPr lang="ru-RU" dirty="0" smtClean="0"/>
              <a:t>Й. (-45)+(+24)  + (+26)=</a:t>
            </a:r>
          </a:p>
          <a:p>
            <a:pPr>
              <a:buNone/>
            </a:pPr>
            <a:r>
              <a:rPr lang="ru-RU" dirty="0" smtClean="0"/>
              <a:t>Н. (+65) + (-38) + (-32)=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Р. (-64) + (+82) + (-36)=</a:t>
            </a:r>
          </a:p>
          <a:p>
            <a:pPr>
              <a:buNone/>
            </a:pPr>
            <a:r>
              <a:rPr lang="ru-RU" dirty="0" smtClean="0"/>
              <a:t>А. (-32) + (-82) + (+132)=</a:t>
            </a:r>
          </a:p>
          <a:p>
            <a:pPr>
              <a:buNone/>
            </a:pPr>
            <a:r>
              <a:rPr lang="ru-RU" dirty="0" smtClean="0"/>
              <a:t>К. (-69) + (+16) + (+34)=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805264"/>
          <a:ext cx="6095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04248" y="5805264"/>
          <a:ext cx="203988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9963"/>
                <a:gridCol w="679963"/>
                <a:gridCol w="67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992" y="155679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- 54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0932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13285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-42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0932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7089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60932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328498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60932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86104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6093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1818" y="6093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45091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60932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2400" y="60932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60932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508518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609329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556793"/>
            <a:ext cx="476091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1\Desktop\винни пух\91356b1a3c6aa425bb20ffabe7855f06_02_vinip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4176464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Запишите выражение без скобок и вычислите  его значение. Зашифрованное слово – порода собаки.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4,5 + (-8,2) =                                                 </a:t>
            </a: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 Д.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- 4,8 – (+2,4) =</a:t>
            </a:r>
          </a:p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(+7,1) – (-2,9) =                                             </a:t>
            </a: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А.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5,3 – (-7,6) =</a:t>
            </a:r>
          </a:p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Н.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-4,7 + (-3,3) =                                                 </a:t>
            </a: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Е.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(-11,9) + (-3,1) =</a:t>
            </a:r>
          </a:p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(-2,8) – (+5,5) =                                              </a:t>
            </a: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Я.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(+4,2) – (+7,3) =</a:t>
            </a:r>
          </a:p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Г.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12,5 – (-8,4) =                                                 С.   (-10,5) – (-3,2) =</a:t>
            </a:r>
          </a:p>
          <a:p>
            <a:pPr>
              <a:buNone/>
            </a:pP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– 7,4 + (+9,5)=                                                </a:t>
            </a:r>
            <a:r>
              <a:rPr lang="ru-RU" sz="20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Н.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(-8,2) + (+9,1) =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80" y="3933056"/>
          <a:ext cx="7560840" cy="76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-8,3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-7,2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148478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-3,7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84482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2930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2048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5649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8,3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29249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20,9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627784" y="32849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96336" y="14847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-7,2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52320" y="18448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12,9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220486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42930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812360" y="256490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0352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740352" y="29249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-7,3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136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740352" y="33569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67" y="304477"/>
            <a:ext cx="476091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esktop\винни пух\2593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6804" cy="1700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C5A06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200" dirty="0">
              <a:solidFill>
                <a:srgbClr val="0C5A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712" y="1700808"/>
            <a:ext cx="8507288" cy="2232248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sz="2000" dirty="0" smtClean="0"/>
              <a:t>Вычислите: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-2,7+ (-24,3) – (-5,1) + (-9,4);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13,2 + (-5,7) – (+4,3) – (-16,2);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)-13,3 + 4,9 – (-15,34) + (-26,75) +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-12,9 + 8,14 - (-9,23) + (-14,3)+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+ 18,46 + (-10,95);                                          + 7,63 + (-12,8);</a:t>
            </a:r>
          </a:p>
          <a:p>
            <a:pPr marL="457200" indent="-45720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3568" y="3284984"/>
          <a:ext cx="24272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5" imgW="1498320" imgH="393480" progId="Equation.3">
                  <p:embed/>
                </p:oleObj>
              </mc:Choice>
              <mc:Fallback>
                <p:oleObj name="Формула" r:id="rId5" imgW="1498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284984"/>
                        <a:ext cx="2427288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32040" y="3284984"/>
          <a:ext cx="273630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7" imgW="1511280" imgH="393480" progId="Equation.3">
                  <p:embed/>
                </p:oleObj>
              </mc:Choice>
              <mc:Fallback>
                <p:oleObj name="Формула" r:id="rId7" imgW="1511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84984"/>
                        <a:ext cx="2736304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0506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 четырёхугольнике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MNPK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MN= 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см. Выразите остальные стороны этого четырёхугольника, если: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 см меньше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2,125 раза  больше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 см больше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PK.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уравнение, зная, что периметр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MNPK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равен 8,75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 Решите полученное уравнение. Найдите длину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4005064"/>
            <a:ext cx="4644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 четырёхугольнике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 = 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см. Выразите остальные стороны этого четырёхугольника, если: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 меньше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,125 раза  больше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 больше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уравнение, зная, что периметр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 Решите полученное уравнение. Найдите длину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44008" y="2060848"/>
            <a:ext cx="72008" cy="4797152"/>
          </a:xfrm>
          <a:prstGeom prst="line">
            <a:avLst/>
          </a:prstGeom>
          <a:ln cmpd="sng">
            <a:solidFill>
              <a:srgbClr val="0C5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0232" y="15567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5567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FFFF"/>
                </a:solidFill>
              </a:rPr>
              <a:t>№266(</a:t>
            </a:r>
            <a:r>
              <a:rPr lang="ru-RU" dirty="0" err="1" smtClean="0">
                <a:solidFill>
                  <a:srgbClr val="00FFFF"/>
                </a:solidFill>
              </a:rPr>
              <a:t>а;в</a:t>
            </a:r>
            <a:r>
              <a:rPr lang="ru-RU" dirty="0" smtClean="0">
                <a:solidFill>
                  <a:srgbClr val="00FFFF"/>
                </a:solidFill>
              </a:rPr>
              <a:t>), 269(</a:t>
            </a:r>
            <a:r>
              <a:rPr lang="ru-RU" dirty="0" err="1" smtClean="0">
                <a:solidFill>
                  <a:srgbClr val="00FFFF"/>
                </a:solidFill>
              </a:rPr>
              <a:t>а;б</a:t>
            </a:r>
            <a:r>
              <a:rPr lang="ru-RU" dirty="0" smtClean="0">
                <a:solidFill>
                  <a:srgbClr val="00FFFF"/>
                </a:solidFill>
              </a:rPr>
              <a:t>),</a:t>
            </a:r>
            <a:br>
              <a:rPr lang="ru-RU" dirty="0" smtClean="0">
                <a:solidFill>
                  <a:srgbClr val="00FFFF"/>
                </a:solidFill>
              </a:rPr>
            </a:br>
            <a:r>
              <a:rPr lang="ru-RU" dirty="0" smtClean="0">
                <a:solidFill>
                  <a:srgbClr val="00FFFF"/>
                </a:solidFill>
              </a:rPr>
              <a:t> 273(</a:t>
            </a:r>
            <a:r>
              <a:rPr lang="ru-RU" dirty="0" err="1" smtClean="0">
                <a:solidFill>
                  <a:srgbClr val="00FFFF"/>
                </a:solidFill>
              </a:rPr>
              <a:t>а;в</a:t>
            </a:r>
            <a:r>
              <a:rPr lang="ru-RU" dirty="0" smtClean="0">
                <a:solidFill>
                  <a:srgbClr val="00FFFF"/>
                </a:solidFill>
              </a:rPr>
              <a:t>).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8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8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u="sng" dirty="0">
                <a:latin typeface="Times New Roman" pitchFamily="18" charset="0"/>
                <a:cs typeface="Times New Roman" pitchFamily="18" charset="0"/>
              </a:rPr>
              <a:t>Оцените себя</a:t>
            </a:r>
            <a:r>
              <a:rPr lang="ru-RU" sz="6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62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Чему я сегодня научился? 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Смогу ли я использовать свои знания,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выполнить д/з?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Что было для меня  интересным? </a:t>
            </a:r>
          </a:p>
          <a:p>
            <a:pPr marL="0" indent="0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Что осталось непонятным? </a:t>
            </a:r>
            <a:endParaRPr lang="ru-RU" sz="6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предметные результаты</a:t>
            </a:r>
          </a:p>
          <a:p>
            <a:pPr>
              <a:buFont typeface="Wingdings" pitchFamily="2" charset="2"/>
              <a:buChar char="q"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Могут выполнять вычисления значений выражений, в которых рассматриваются суммы положительных и отрицательных чисел.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Могут свободно вычислять алгебраические суммы с обыкновенными дробями и смешанными числами.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Могут проводить анализ данного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, аргументировать решение, презентовать решения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Воспроизведение прослушанной и прочитанной информации с заданной степенью свернутости.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64" y="12080"/>
            <a:ext cx="3662536" cy="36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инни пух\74429132_3241851_379_0_4cbf1edc03e8f2c6641163af4a98b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600" y="404664"/>
            <a:ext cx="7772400" cy="1231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8000" b="1" dirty="0" smtClean="0">
                <a:solidFill>
                  <a:srgbClr val="FF3300"/>
                </a:solidFill>
                <a:latin typeface="Monotype Corsiva" pitchFamily="66" charset="0"/>
              </a:rPr>
              <a:t>Спасибо за урок!</a:t>
            </a:r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DA78F9-D25B-4667-9A38-91A33EB7011E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99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3996" y="119675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повторение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правила вычисления значения алгебраической суммы двух чисел;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умений применения данного правила при вычислении значений алгебраической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суммы,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усвоение материала в ходе выполнения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упражнений. </a:t>
            </a: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наблюдательность, внимание, память, логическую и математическую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аккуратность, взаимоуважение, активизация познавательной и творческой активности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 уроки 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совершенствования знаний, умений и навыков, целевого применения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усвоенного.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урока – учебный практикум, метод программированных заданий.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-108520" y="4564"/>
            <a:ext cx="8229600" cy="69215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2AF11B"/>
                </a:solidFill>
                <a:latin typeface="Times New Roman" pitchFamily="18" charset="0"/>
                <a:cs typeface="Times New Roman" pitchFamily="18" charset="0"/>
              </a:rPr>
              <a:t>СТИХОТВОРЕНИЕ </a:t>
            </a:r>
            <a:endParaRPr lang="ru-RU" sz="3200" b="1" dirty="0" smtClean="0">
              <a:solidFill>
                <a:srgbClr val="2AF1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79512" y="836613"/>
            <a:ext cx="8229600" cy="602138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 </a:t>
            </a: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Если уж захочется вам сложить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Числа отрицательные, нечего тужить: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Надо сумму модулей быстренько узнать,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К ней потом знак «минус» взять да приписать.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Если числа с разными знаками дадут,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Чтоб найти их сумму, все мы тут как тут.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Больший модуль быстро очень выбираем.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Из него мы меньший вычитаем.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Самое же главное – знак не позабыть!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- Вы какой поставите? – мы хотим спросить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   - Вам секрет откроем, проще дела нет,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0C5A06"/>
                </a:solidFill>
                <a:latin typeface="Times New Roman" pitchFamily="18" charset="0"/>
              </a:rPr>
              <a:t>Знак, где модуль больше, запиши в ответ.</a:t>
            </a:r>
            <a:endParaRPr lang="ru-RU" sz="2400" b="1" dirty="0" smtClean="0">
              <a:solidFill>
                <a:srgbClr val="0C5A06"/>
              </a:solidFill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77" y="4564"/>
            <a:ext cx="3051043" cy="228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7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войная стрелка влево/вверх 33"/>
          <p:cNvSpPr/>
          <p:nvPr/>
        </p:nvSpPr>
        <p:spPr>
          <a:xfrm rot="16200000">
            <a:off x="6192180" y="1232756"/>
            <a:ext cx="360040" cy="158417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10800000">
            <a:off x="2411760" y="1844824"/>
            <a:ext cx="1440160" cy="3600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67744" y="188640"/>
            <a:ext cx="4896544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93496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ВЫЧИСЛЕНИЯ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АЛГЕБРАИЧЕСКОЙ СУММЫ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491880" y="1340768"/>
            <a:ext cx="2520280" cy="1224136"/>
          </a:xfrm>
          <a:prstGeom prst="flowChartDecision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15567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115616" y="3573016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508104" y="3573016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43608" y="5157192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508104" y="5157192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364502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42900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большего модуля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меньший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15719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08518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уменьшаемого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>
            <a:off x="1259632" y="2132856"/>
            <a:ext cx="2664296" cy="1224136"/>
          </a:xfrm>
          <a:prstGeom prst="flowChartOffpageConnector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5508104" y="2204864"/>
            <a:ext cx="2808312" cy="1224136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47664" y="198884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одинаковые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206084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разные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6948264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876256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2483768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483768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войная стрелка влево/вверх 33"/>
          <p:cNvSpPr/>
          <p:nvPr/>
        </p:nvSpPr>
        <p:spPr>
          <a:xfrm rot="16200000">
            <a:off x="6192180" y="1232756"/>
            <a:ext cx="360040" cy="158417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10800000">
            <a:off x="2411760" y="1844824"/>
            <a:ext cx="1440160" cy="3600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907704" y="188640"/>
            <a:ext cx="5544616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ВЫЧИСЛЕНИЯ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АЛГЕБРАИЧЕСКОЙ СУММЫ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491880" y="1340768"/>
            <a:ext cx="2520280" cy="1224136"/>
          </a:xfrm>
          <a:prstGeom prst="flowChartDecision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15567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- 17+11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115616" y="3573016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508104" y="3573016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43608" y="5157192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508104" y="5157192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364502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71703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большего модуля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515719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08518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уменьшаемого</a:t>
            </a:r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>
            <a:off x="1331640" y="2204864"/>
            <a:ext cx="2520280" cy="1224136"/>
          </a:xfrm>
          <a:prstGeom prst="flowChartOffpageConnector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5796136" y="2204864"/>
            <a:ext cx="2304256" cy="1224136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03648" y="206084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одинаковые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206084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разные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6948264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876256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2483768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483768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28184" y="4365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17-11=6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192" y="609329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-6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войная стрелка влево/вверх 33"/>
          <p:cNvSpPr/>
          <p:nvPr/>
        </p:nvSpPr>
        <p:spPr>
          <a:xfrm rot="16200000">
            <a:off x="6192180" y="1232756"/>
            <a:ext cx="360040" cy="158417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10800000">
            <a:off x="2411760" y="1844824"/>
            <a:ext cx="1440160" cy="3600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95736" y="188640"/>
            <a:ext cx="5184576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ПРАВИЛО ВЫЧИСЛЕНИЯ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АЛГЕБРАИЧЕСКОЙ СУММЫ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491880" y="1340768"/>
            <a:ext cx="2520280" cy="1224136"/>
          </a:xfrm>
          <a:prstGeom prst="flowChartDecision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15567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- 8 - 12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115616" y="3573016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508104" y="3573016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43608" y="5157192"/>
            <a:ext cx="2952328" cy="1368152"/>
          </a:xfrm>
          <a:prstGeom prst="flowChartProcess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508104" y="5157192"/>
            <a:ext cx="2952328" cy="136815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1640" y="36450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модули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42900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большего модуля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меньший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15719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слагаемых</a:t>
            </a:r>
            <a:endParaRPr 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08518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суммой поставить знак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уменьшаемого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>
            <a:off x="1331640" y="2204864"/>
            <a:ext cx="2520280" cy="1224136"/>
          </a:xfrm>
          <a:prstGeom prst="flowChartOffpageConnector">
            <a:avLst/>
          </a:prstGeom>
          <a:solidFill>
            <a:srgbClr val="2A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5796136" y="2204864"/>
            <a:ext cx="2304256" cy="1224136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59632" y="1988840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одинаковые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206084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слагаемых разные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6948264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876256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2483768" y="49411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483768" y="335699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63688" y="41490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8+12=20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60932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1\Desktop\винни пух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510230" cy="263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162880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+ (- </a:t>
            </a:r>
            <a:r>
              <a:rPr lang="ru-RU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335699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+ (- а) = 0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869160"/>
            <a:ext cx="34323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+ а = </a:t>
            </a:r>
            <a:r>
              <a:rPr lang="ru-RU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винни пух\my-little-pony-фэндомы-Rarity-mane-6-1161276.gif"/>
          <p:cNvPicPr>
            <a:picLocks noChangeAspect="1" noChangeArrowheads="1"/>
          </p:cNvPicPr>
          <p:nvPr/>
        </p:nvPicPr>
        <p:blipFill>
          <a:blip r:embed="rId2" cstate="print"/>
          <a:srcRect b="4941"/>
          <a:stretch>
            <a:fillRect/>
          </a:stretch>
        </p:blipFill>
        <p:spPr bwMode="auto">
          <a:xfrm>
            <a:off x="2771800" y="4087392"/>
            <a:ext cx="3448050" cy="2770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 устно, используя правило вычисления алгебраической суммы: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7728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17 – 19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7728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- 2;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– 6 +23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23488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8529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– 6 – 23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85293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-29;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356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– 17 – 19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-36;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38610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34 + 57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8610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17728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е) – 34 -  57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17728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- 91;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22768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ж) 18 – 18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27984" y="27809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0 + (-25)=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278092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-25;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7984" y="3284984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и) – 13 + 13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0232" y="328498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27984" y="3861048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к)  14 + (- 14) =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4248" y="38610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2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1\Desktop\винни пух\1389956519_mult.jpeg"/>
          <p:cNvPicPr>
            <a:picLocks noChangeAspect="1" noChangeArrowheads="1"/>
          </p:cNvPicPr>
          <p:nvPr/>
        </p:nvPicPr>
        <p:blipFill>
          <a:blip r:embed="rId3" cstate="print"/>
          <a:srcRect l="8858"/>
          <a:stretch>
            <a:fillRect/>
          </a:stretch>
        </p:blipFill>
        <p:spPr bwMode="auto">
          <a:xfrm>
            <a:off x="3280925" y="908720"/>
            <a:ext cx="5863075" cy="49766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9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Вычислите, укажите правильный ответ. Зашифрованное слово -  порода гладкошёрстной французской овчарки.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419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5,1+( - 8,3) 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-3,4;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(-5,1) - (+8,3) =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-13,4;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(-5,1) – (- 8,3) 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-3,2;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3,2;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(+5,1) – (-8,3) 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13,2;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5,1 - (+8,3) 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-3,4;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5,1+(+8,3)=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13,2;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-13,4;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 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(-5,1)+(-8,3)=</a:t>
            </a:r>
          </a:p>
          <a:p>
            <a:pPr marL="514350" indent="-51435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13,4;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-13,2.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5854" y="5875092"/>
          <a:ext cx="5868146" cy="98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61"/>
                <a:gridCol w="889514"/>
                <a:gridCol w="815388"/>
                <a:gridCol w="815388"/>
                <a:gridCol w="889514"/>
                <a:gridCol w="815388"/>
                <a:gridCol w="90169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13407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- 3,2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- 13,4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6369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13,4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- 3,2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13,4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-13,4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D74E-8F9F-4892-85D2-09EB427B8D2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11" y="756530"/>
            <a:ext cx="5003329" cy="51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1153</Words>
  <Application>Microsoft Office PowerPoint</Application>
  <PresentationFormat>Экран (4:3)</PresentationFormat>
  <Paragraphs>245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Урок по теме «Применение правила вычисления значения алгебраической суммы двух чисел»</vt:lpstr>
      <vt:lpstr>Цели урока</vt:lpstr>
      <vt:lpstr>СТИХОТВОРЕНИЕ </vt:lpstr>
      <vt:lpstr>ПРАВИЛО ВЫЧИСЛЕНИЯ АЛГЕБРАИЧЕСКОЙ СУММЫ</vt:lpstr>
      <vt:lpstr>ПРАВИЛО ВЫЧИСЛЕНИЯ АЛГЕБРАИЧЕСКОЙ СУММЫ</vt:lpstr>
      <vt:lpstr>         ПРАВИЛО ВЫЧИСЛЕНИЯ           АЛГЕБРАИЧЕСКОЙ СУММЫ</vt:lpstr>
      <vt:lpstr>Презентация PowerPoint</vt:lpstr>
      <vt:lpstr>Найдите значение выражения устно, используя правило вычисления алгебраической суммы:</vt:lpstr>
      <vt:lpstr>Вычислите, укажите правильный ответ. Зашифрованное слово -  порода гладкошёрстной французской овчарки.</vt:lpstr>
      <vt:lpstr>Найдите значение выражения, используя законы арифметических действий. Заполните таблицы. Слово, которое вы получите, - название птицы.</vt:lpstr>
      <vt:lpstr>Запишите выражение без скобок и вычислите  его значение. Зашифрованное слово – порода собаки.</vt:lpstr>
      <vt:lpstr>Самостоятельная работа</vt:lpstr>
      <vt:lpstr>Домашнее задание №266(а;в), 269(а;б),  273(а;в).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29</cp:revision>
  <dcterms:created xsi:type="dcterms:W3CDTF">2015-07-02T06:16:33Z</dcterms:created>
  <dcterms:modified xsi:type="dcterms:W3CDTF">2015-07-13T19:39:16Z</dcterms:modified>
</cp:coreProperties>
</file>